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9" r:id="rId3"/>
    <p:sldId id="270" r:id="rId4"/>
    <p:sldId id="271" r:id="rId5"/>
    <p:sldId id="257" r:id="rId6"/>
    <p:sldId id="258" r:id="rId7"/>
    <p:sldId id="259" r:id="rId8"/>
    <p:sldId id="260" r:id="rId9"/>
    <p:sldId id="261" r:id="rId10"/>
    <p:sldId id="275" r:id="rId11"/>
    <p:sldId id="265" r:id="rId12"/>
    <p:sldId id="276" r:id="rId13"/>
    <p:sldId id="263" r:id="rId14"/>
    <p:sldId id="264" r:id="rId15"/>
    <p:sldId id="262" r:id="rId16"/>
    <p:sldId id="277" r:id="rId17"/>
    <p:sldId id="272" r:id="rId18"/>
    <p:sldId id="266"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A8A96-232A-4469-9AA1-92929E655C97}" type="datetimeFigureOut">
              <a:rPr lang="en-US" smtClean="0"/>
              <a:pPr/>
              <a:t>7/30/2010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22541-26F3-4798-8EE2-FC0EA45E5A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the research projects and funding</a:t>
            </a:r>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authors in this paper (Abdulnaser Arafat) served as a faculty member in Birzeit University and had taught GIS. According to him, Professors make a great effort to teach GIS. They strive in their mission because of the lack of financial, data and time resources. A faculty member usually take overtime teaching load because of the shortage in specialized human resources which mainly reduce the time available to conduct research.</a:t>
            </a:r>
          </a:p>
          <a:p>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74CA7C-37DF-42B7-BC5D-CF1194D73454}" type="slidenum">
              <a:rPr lang="en-US" smtClean="0">
                <a:solidFill>
                  <a:srgbClr val="EEECE1"/>
                </a:solidFill>
                <a:latin typeface="Times New Roman" pitchFamily="18" charset="0"/>
              </a:rPr>
              <a:pPr fontAlgn="base">
                <a:spcBef>
                  <a:spcPct val="0"/>
                </a:spcBef>
                <a:spcAft>
                  <a:spcPct val="0"/>
                </a:spcAft>
              </a:pPr>
              <a:t>2</a:t>
            </a:fld>
            <a:endParaRPr lang="en-US" smtClean="0">
              <a:solidFill>
                <a:srgbClr val="EEECE1"/>
              </a:solidFill>
              <a:latin typeface="Times New Roman" pitchFamily="18" charset="0"/>
            </a:endParaRPr>
          </a:p>
        </p:txBody>
      </p:sp>
      <p:sp>
        <p:nvSpPr>
          <p:cNvPr id="389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20A96-2430-4CCA-97A2-E8CF4EEA2732}" type="slidenum">
              <a:rPr lang="en-US"/>
              <a:pPr/>
              <a:t>3</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normAutofit fontScale="92500" lnSpcReduction="10000"/>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6A2024-64AA-4132-87F8-5C106F9E954E}" type="slidenum">
              <a:rPr lang="en-US" smtClean="0">
                <a:solidFill>
                  <a:srgbClr val="EEECE1"/>
                </a:solidFill>
                <a:latin typeface="Times New Roman" pitchFamily="18" charset="0"/>
              </a:rPr>
              <a:pPr fontAlgn="base">
                <a:spcBef>
                  <a:spcPct val="0"/>
                </a:spcBef>
                <a:spcAft>
                  <a:spcPct val="0"/>
                </a:spcAft>
              </a:pPr>
              <a:t>4</a:t>
            </a:fld>
            <a:endParaRPr lang="en-US" smtClean="0">
              <a:solidFill>
                <a:srgbClr val="EEECE1"/>
              </a:solidFill>
              <a:latin typeface="Times New Roman" pitchFamily="18" charset="0"/>
            </a:endParaRPr>
          </a:p>
        </p:txBody>
      </p:sp>
      <p:sp>
        <p:nvSpPr>
          <p:cNvPr id="3993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differences between these models are mainly on the level of teaching theory and the involvement of students in running applications, using the theoretical and practical experience to solving research and real world issues. </a:t>
            </a:r>
          </a:p>
          <a:p>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approach uses the concepts of the issue based teaching and extend it to incorporate working on research matters. </a:t>
            </a:r>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research focus on the hands-on</a:t>
            </a:r>
            <a:r>
              <a:rPr lang="en-US" baseline="0" dirty="0" smtClean="0"/>
              <a:t> GIS teaching for urban planners</a:t>
            </a:r>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GIS is also used by the students in other classes and in their research and thesis/ dissertation work in the UF</a:t>
            </a:r>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 briefly about the centers </a:t>
            </a:r>
            <a:r>
              <a:rPr lang="en-US" baseline="0" dirty="0" smtClean="0"/>
              <a:t>in the University of Florida</a:t>
            </a:r>
            <a:endParaRPr lang="en-US" dirty="0"/>
          </a:p>
        </p:txBody>
      </p:sp>
      <p:sp>
        <p:nvSpPr>
          <p:cNvPr id="4" name="Slide Number Placeholder 3"/>
          <p:cNvSpPr>
            <a:spLocks noGrp="1"/>
          </p:cNvSpPr>
          <p:nvPr>
            <p:ph type="sldNum" sz="quarter" idx="10"/>
          </p:nvPr>
        </p:nvSpPr>
        <p:spPr/>
        <p:txBody>
          <a:bodyPr/>
          <a:lstStyle/>
          <a:p>
            <a:fld id="{E4422541-26F3-4798-8EE2-FC0EA45E5A9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3C4933-1C82-4AD0-A075-EB1DDF49C23F}"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C4933-1C82-4AD0-A075-EB1DDF49C23F}"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C4933-1C82-4AD0-A075-EB1DDF49C23F}"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C4933-1C82-4AD0-A075-EB1DDF49C23F}"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C4933-1C82-4AD0-A075-EB1DDF49C23F}"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3C4933-1C82-4AD0-A075-EB1DDF49C23F}"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3C4933-1C82-4AD0-A075-EB1DDF49C23F}" type="datetimeFigureOut">
              <a:rPr lang="en-US" smtClean="0"/>
              <a:pPr/>
              <a:t>7/30/2010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3C4933-1C82-4AD0-A075-EB1DDF49C23F}" type="datetimeFigureOut">
              <a:rPr lang="en-US" smtClean="0"/>
              <a:pPr/>
              <a:t>7/30/2010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C4933-1C82-4AD0-A075-EB1DDF49C23F}" type="datetimeFigureOut">
              <a:rPr lang="en-US" smtClean="0"/>
              <a:pPr/>
              <a:t>7/30/2010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C4933-1C82-4AD0-A075-EB1DDF49C23F}"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C4933-1C82-4AD0-A075-EB1DDF49C23F}"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8641F-E02B-455A-956D-0887F6D09F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C4933-1C82-4AD0-A075-EB1DDF49C23F}" type="datetimeFigureOut">
              <a:rPr lang="en-US" smtClean="0"/>
              <a:pPr/>
              <a:t>7/30/2010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8641F-E02B-455A-956D-0887F6D09F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snre.ufl.edu/pubsevents/source/spring07/Images/UF_tower.gif&amp;imgrefurl=http://snre.ufl.edu/pubsevents/source/spring07/landuse.html&amp;usg=__yZKUSvLYEuE_JCc0QU9v6Wf5lUI=&amp;h=400&amp;w=300&amp;sz=76&amp;hl=en&amp;start=2&amp;itbs=1&amp;tbnid=CY2zNbNeLg4m6M:&amp;tbnh=124&amp;tbnw=93&amp;prev=/images?q=UF+geoplan&amp;hl=en&amp;gbv=2&amp;tbs=isch: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3962400" cy="1470025"/>
          </a:xfrm>
        </p:spPr>
        <p:txBody>
          <a:bodyPr>
            <a:normAutofit fontScale="90000"/>
          </a:bodyPr>
          <a:lstStyle/>
          <a:p>
            <a:r>
              <a:rPr lang="en-US" sz="2200" b="1" dirty="0"/>
              <a:t>Teaching Decision Making: </a:t>
            </a:r>
            <a:r>
              <a:rPr lang="en-US" sz="2200" dirty="0"/>
              <a:t/>
            </a:r>
            <a:br>
              <a:rPr lang="en-US" sz="2200" dirty="0"/>
            </a:br>
            <a:r>
              <a:rPr lang="en-US" sz="2200" b="1" dirty="0"/>
              <a:t>Providing Hands-on Geographic Information System (GIS) Education to Support Urban Planning Research</a:t>
            </a:r>
            <a:r>
              <a:rPr lang="en-US" sz="2200" b="1" dirty="0" smtClean="0"/>
              <a:t>.</a:t>
            </a:r>
            <a:endParaRPr lang="en-US" dirty="0"/>
          </a:p>
        </p:txBody>
      </p:sp>
      <p:sp>
        <p:nvSpPr>
          <p:cNvPr id="3" name="Subtitle 2"/>
          <p:cNvSpPr>
            <a:spLocks noGrp="1"/>
          </p:cNvSpPr>
          <p:nvPr>
            <p:ph type="subTitle" idx="1"/>
          </p:nvPr>
        </p:nvSpPr>
        <p:spPr>
          <a:xfrm>
            <a:off x="381000" y="3886200"/>
            <a:ext cx="4038600" cy="1752600"/>
          </a:xfrm>
        </p:spPr>
        <p:txBody>
          <a:bodyPr>
            <a:normAutofit fontScale="40000" lnSpcReduction="20000"/>
          </a:bodyPr>
          <a:lstStyle/>
          <a:p>
            <a:r>
              <a:rPr lang="en-US" sz="3800" dirty="0">
                <a:solidFill>
                  <a:schemeClr val="accent1">
                    <a:lumMod val="75000"/>
                  </a:schemeClr>
                </a:solidFill>
              </a:rPr>
              <a:t>Abdulnaser Arafat, Ph.D. </a:t>
            </a:r>
            <a:r>
              <a:rPr lang="en-US" sz="3800" dirty="0" smtClean="0">
                <a:solidFill>
                  <a:schemeClr val="accent1">
                    <a:lumMod val="75000"/>
                  </a:schemeClr>
                </a:solidFill>
              </a:rPr>
              <a:t>Candidate</a:t>
            </a:r>
          </a:p>
          <a:p>
            <a:r>
              <a:rPr lang="en-US" sz="3800" dirty="0" smtClean="0">
                <a:solidFill>
                  <a:schemeClr val="accent1">
                    <a:lumMod val="75000"/>
                  </a:schemeClr>
                </a:solidFill>
              </a:rPr>
              <a:t> University </a:t>
            </a:r>
            <a:r>
              <a:rPr lang="en-US" sz="3800" dirty="0">
                <a:solidFill>
                  <a:schemeClr val="accent1">
                    <a:lumMod val="75000"/>
                  </a:schemeClr>
                </a:solidFill>
              </a:rPr>
              <a:t>of Florida</a:t>
            </a:r>
          </a:p>
          <a:p>
            <a:r>
              <a:rPr lang="en-US" sz="3800" dirty="0">
                <a:solidFill>
                  <a:schemeClr val="accent1">
                    <a:lumMod val="75000"/>
                  </a:schemeClr>
                </a:solidFill>
              </a:rPr>
              <a:t>Faculty Member (On Ph.D. Study Leave) </a:t>
            </a:r>
            <a:endParaRPr lang="en-US" sz="3800" dirty="0" smtClean="0">
              <a:solidFill>
                <a:schemeClr val="accent1">
                  <a:lumMod val="75000"/>
                </a:schemeClr>
              </a:solidFill>
            </a:endParaRPr>
          </a:p>
          <a:p>
            <a:r>
              <a:rPr lang="en-US" sz="3800" dirty="0" smtClean="0">
                <a:solidFill>
                  <a:schemeClr val="accent1">
                    <a:lumMod val="75000"/>
                  </a:schemeClr>
                </a:solidFill>
              </a:rPr>
              <a:t>Birzeit </a:t>
            </a:r>
            <a:r>
              <a:rPr lang="en-US" sz="3800" dirty="0">
                <a:solidFill>
                  <a:schemeClr val="accent1">
                    <a:lumMod val="75000"/>
                  </a:schemeClr>
                </a:solidFill>
              </a:rPr>
              <a:t>University</a:t>
            </a:r>
          </a:p>
          <a:p>
            <a:endParaRPr lang="en-US" sz="3800" dirty="0" smtClean="0">
              <a:solidFill>
                <a:schemeClr val="accent1">
                  <a:lumMod val="75000"/>
                </a:schemeClr>
              </a:solidFill>
            </a:endParaRPr>
          </a:p>
          <a:p>
            <a:r>
              <a:rPr lang="en-US" sz="3800" dirty="0">
                <a:solidFill>
                  <a:schemeClr val="accent1">
                    <a:lumMod val="75000"/>
                  </a:schemeClr>
                </a:solidFill>
              </a:rPr>
              <a:t>Ruth L. Steiner, Ph.D</a:t>
            </a:r>
            <a:r>
              <a:rPr lang="en-US" sz="3800" dirty="0" smtClean="0">
                <a:solidFill>
                  <a:schemeClr val="accent1">
                    <a:lumMod val="75000"/>
                  </a:schemeClr>
                </a:solidFill>
              </a:rPr>
              <a:t>. Associate Professor </a:t>
            </a:r>
          </a:p>
          <a:p>
            <a:r>
              <a:rPr lang="en-US" sz="3800" dirty="0" smtClean="0">
                <a:solidFill>
                  <a:schemeClr val="accent1">
                    <a:lumMod val="75000"/>
                  </a:schemeClr>
                </a:solidFill>
              </a:rPr>
              <a:t>University of Florida</a:t>
            </a:r>
            <a:endParaRPr lang="en-US" sz="3800" dirty="0">
              <a:solidFill>
                <a:schemeClr val="accent1">
                  <a:lumMod val="75000"/>
                </a:schemeClr>
              </a:solidFill>
            </a:endParaRPr>
          </a:p>
          <a:p>
            <a:endParaRPr lang="en-US" dirty="0"/>
          </a:p>
        </p:txBody>
      </p:sp>
      <p:sp>
        <p:nvSpPr>
          <p:cNvPr id="1025" name="Rectangle 1"/>
          <p:cNvSpPr>
            <a:spLocks noChangeArrowheads="1"/>
          </p:cNvSpPr>
          <p:nvPr/>
        </p:nvSpPr>
        <p:spPr bwMode="auto">
          <a:xfrm>
            <a:off x="1981200" y="629334"/>
            <a:ext cx="487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Palestinian Faculty Development Program </a:t>
            </a:r>
            <a:r>
              <a:rPr kumimoji="0" lang="en-US"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2010 Academic Colloquium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5715000" y="1752600"/>
            <a:ext cx="1066800" cy="584775"/>
          </a:xfrm>
          <a:prstGeom prst="rect">
            <a:avLst/>
          </a:prstGeom>
          <a:noFill/>
        </p:spPr>
        <p:txBody>
          <a:bodyPr wrap="square" rtlCol="0">
            <a:spAutoFit/>
          </a:bodyPr>
          <a:lstStyle/>
          <a:p>
            <a:r>
              <a:rPr lang="en-US" sz="1600" dirty="0" smtClean="0"/>
              <a:t>University of Florida</a:t>
            </a:r>
            <a:endParaRPr lang="en-US" sz="1600" dirty="0"/>
          </a:p>
        </p:txBody>
      </p:sp>
      <p:grpSp>
        <p:nvGrpSpPr>
          <p:cNvPr id="13" name="Group 12"/>
          <p:cNvGrpSpPr/>
          <p:nvPr/>
        </p:nvGrpSpPr>
        <p:grpSpPr>
          <a:xfrm>
            <a:off x="4724400" y="1752600"/>
            <a:ext cx="3987606" cy="4073768"/>
            <a:chOff x="4724400" y="1752600"/>
            <a:chExt cx="3987606" cy="4073768"/>
          </a:xfrm>
        </p:grpSpPr>
        <p:pic>
          <p:nvPicPr>
            <p:cNvPr id="1027" name="Picture 3" descr="http://t3.gstatic.com/images?q=tbn:CY2zNbNeLg4m6M:http://snre.ufl.edu/pubsevents/source/spring07/Images/UF_tower.gif">
              <a:hlinkClick r:id="rId3"/>
            </p:cNvPr>
            <p:cNvPicPr>
              <a:picLocks noChangeAspect="1" noChangeArrowheads="1"/>
            </p:cNvPicPr>
            <p:nvPr/>
          </p:nvPicPr>
          <p:blipFill>
            <a:blip r:embed="rId4" cstate="print"/>
            <a:srcRect/>
            <a:stretch>
              <a:fillRect/>
            </a:stretch>
          </p:blipFill>
          <p:spPr bwMode="auto">
            <a:xfrm>
              <a:off x="4724400" y="1752600"/>
              <a:ext cx="2000249" cy="2667000"/>
            </a:xfrm>
            <a:prstGeom prst="rect">
              <a:avLst/>
            </a:prstGeom>
            <a:noFill/>
          </p:spPr>
        </p:pic>
        <p:pic>
          <p:nvPicPr>
            <p:cNvPr id="1029" name="Picture 5" descr="http://www.beaugrande.com/Birzeit%20U%20NEW.jpg"/>
            <p:cNvPicPr>
              <a:picLocks noChangeAspect="1" noChangeArrowheads="1"/>
            </p:cNvPicPr>
            <p:nvPr/>
          </p:nvPicPr>
          <p:blipFill>
            <a:blip r:embed="rId5" cstate="print"/>
            <a:srcRect/>
            <a:stretch>
              <a:fillRect/>
            </a:stretch>
          </p:blipFill>
          <p:spPr bwMode="auto">
            <a:xfrm>
              <a:off x="4724400" y="4419600"/>
              <a:ext cx="3987606" cy="1406768"/>
            </a:xfrm>
            <a:prstGeom prst="rect">
              <a:avLst/>
            </a:prstGeom>
            <a:noFill/>
          </p:spPr>
        </p:pic>
        <p:pic>
          <p:nvPicPr>
            <p:cNvPr id="1035" name="Picture 11" descr="http://www.palestineremembered.com/GeoPoints/al_Najah_University_3988/al_Najah_University-11592.jpg"/>
            <p:cNvPicPr>
              <a:picLocks noChangeAspect="1" noChangeArrowheads="1"/>
            </p:cNvPicPr>
            <p:nvPr/>
          </p:nvPicPr>
          <p:blipFill>
            <a:blip r:embed="rId6" cstate="print"/>
            <a:srcRect/>
            <a:stretch>
              <a:fillRect/>
            </a:stretch>
          </p:blipFill>
          <p:spPr bwMode="auto">
            <a:xfrm>
              <a:off x="6705600" y="1752601"/>
              <a:ext cx="1993900" cy="2667000"/>
            </a:xfrm>
            <a:prstGeom prst="rect">
              <a:avLst/>
            </a:prstGeom>
            <a:noFill/>
          </p:spPr>
        </p:pic>
      </p:grpSp>
      <p:sp>
        <p:nvSpPr>
          <p:cNvPr id="12" name="TextBox 11"/>
          <p:cNvSpPr txBox="1"/>
          <p:nvPr/>
        </p:nvSpPr>
        <p:spPr>
          <a:xfrm>
            <a:off x="6705600" y="3972580"/>
            <a:ext cx="990600" cy="523220"/>
          </a:xfrm>
          <a:prstGeom prst="rect">
            <a:avLst/>
          </a:prstGeom>
          <a:noFill/>
        </p:spPr>
        <p:txBody>
          <a:bodyPr wrap="square" rtlCol="0">
            <a:spAutoFit/>
          </a:bodyPr>
          <a:lstStyle/>
          <a:p>
            <a:r>
              <a:rPr lang="en-US" sz="1400" dirty="0" smtClean="0">
                <a:solidFill>
                  <a:srgbClr val="FFFF00"/>
                </a:solidFill>
              </a:rPr>
              <a:t>An-</a:t>
            </a:r>
            <a:r>
              <a:rPr lang="en-US" sz="1400" dirty="0" err="1" smtClean="0">
                <a:solidFill>
                  <a:srgbClr val="FFFF00"/>
                </a:solidFill>
              </a:rPr>
              <a:t>Najah</a:t>
            </a:r>
            <a:endParaRPr lang="en-US" sz="1400" dirty="0" smtClean="0">
              <a:solidFill>
                <a:srgbClr val="FFFF00"/>
              </a:solidFill>
            </a:endParaRPr>
          </a:p>
          <a:p>
            <a:r>
              <a:rPr lang="en-US" sz="1400" dirty="0" smtClean="0">
                <a:solidFill>
                  <a:srgbClr val="FFFF00"/>
                </a:solidFill>
              </a:rPr>
              <a:t>University</a:t>
            </a:r>
            <a:endParaRPr lang="en-US" sz="1400" dirty="0">
              <a:solidFill>
                <a:srgbClr val="FFFF00"/>
              </a:solidFill>
            </a:endParaRPr>
          </a:p>
        </p:txBody>
      </p:sp>
      <p:sp>
        <p:nvSpPr>
          <p:cNvPr id="11" name="TextBox 10"/>
          <p:cNvSpPr txBox="1"/>
          <p:nvPr/>
        </p:nvSpPr>
        <p:spPr>
          <a:xfrm>
            <a:off x="5715000" y="1752600"/>
            <a:ext cx="990600" cy="523220"/>
          </a:xfrm>
          <a:prstGeom prst="rect">
            <a:avLst/>
          </a:prstGeom>
          <a:noFill/>
        </p:spPr>
        <p:txBody>
          <a:bodyPr wrap="square" rtlCol="0">
            <a:spAutoFit/>
          </a:bodyPr>
          <a:lstStyle/>
          <a:p>
            <a:r>
              <a:rPr lang="en-US" sz="1400" dirty="0" smtClean="0">
                <a:solidFill>
                  <a:srgbClr val="FFFF00"/>
                </a:solidFill>
              </a:rPr>
              <a:t>University</a:t>
            </a:r>
          </a:p>
          <a:p>
            <a:r>
              <a:rPr lang="en-US" sz="1400" dirty="0" smtClean="0">
                <a:solidFill>
                  <a:srgbClr val="FFFF00"/>
                </a:solidFill>
              </a:rPr>
              <a:t>Of Florida</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dirty="0" smtClean="0"/>
              <a:t>Why Was the University of Florida Chosen?</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pPr>
              <a:buNone/>
            </a:pPr>
            <a:endParaRPr lang="en-US" sz="2200" dirty="0" smtClean="0"/>
          </a:p>
          <a:p>
            <a:r>
              <a:rPr lang="en-US" sz="2800" dirty="0" smtClean="0"/>
              <a:t>Typical of planning programs in the United States</a:t>
            </a:r>
          </a:p>
          <a:p>
            <a:pPr lvl="1"/>
            <a:r>
              <a:rPr lang="en-US" sz="2400" dirty="0" smtClean="0"/>
              <a:t>10 faculty members (minimum 3, maximum ~20)</a:t>
            </a:r>
          </a:p>
          <a:p>
            <a:pPr lvl="1"/>
            <a:r>
              <a:rPr lang="en-US" sz="2400" dirty="0" smtClean="0"/>
              <a:t>Land grant, state university</a:t>
            </a:r>
          </a:p>
          <a:p>
            <a:pPr lvl="1"/>
            <a:r>
              <a:rPr lang="en-US" sz="2400" dirty="0" smtClean="0"/>
              <a:t>Major doctoral research university</a:t>
            </a:r>
          </a:p>
          <a:p>
            <a:pPr lvl="1"/>
            <a:r>
              <a:rPr lang="en-US" sz="2400" dirty="0" smtClean="0"/>
              <a:t>Member of AAU</a:t>
            </a:r>
          </a:p>
          <a:p>
            <a:r>
              <a:rPr lang="en-US" sz="2800" dirty="0" smtClean="0"/>
              <a:t>Personal knowledge of university</a:t>
            </a:r>
          </a:p>
          <a:p>
            <a:r>
              <a:rPr lang="en-US" sz="2800" dirty="0" smtClean="0"/>
              <a:t>Pilot Study</a:t>
            </a:r>
          </a:p>
          <a:p>
            <a:pPr lvl="1"/>
            <a:endParaRPr lang="en-US" sz="2000" dirty="0" smtClean="0"/>
          </a:p>
          <a:p>
            <a:pPr lvl="2"/>
            <a:endParaRPr lang="en-US" sz="1600"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Study</a:t>
            </a:r>
            <a:endParaRPr lang="en-US" dirty="0"/>
          </a:p>
        </p:txBody>
      </p:sp>
      <p:sp>
        <p:nvSpPr>
          <p:cNvPr id="3" name="Content Placeholder 2"/>
          <p:cNvSpPr>
            <a:spLocks noGrp="1"/>
          </p:cNvSpPr>
          <p:nvPr>
            <p:ph idx="1"/>
          </p:nvPr>
        </p:nvSpPr>
        <p:spPr>
          <a:xfrm>
            <a:off x="457200" y="1600200"/>
            <a:ext cx="5410200" cy="45259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dirty="0" smtClean="0"/>
              <a:t>Review of  websites</a:t>
            </a:r>
          </a:p>
          <a:p>
            <a:r>
              <a:rPr lang="en-US" dirty="0" smtClean="0"/>
              <a:t>Personal communication with faculty members</a:t>
            </a:r>
          </a:p>
          <a:p>
            <a:r>
              <a:rPr lang="en-US" dirty="0" smtClean="0"/>
              <a:t>Review of the context of urban planning programs</a:t>
            </a:r>
          </a:p>
          <a:p>
            <a:r>
              <a:rPr lang="en-US" dirty="0" smtClean="0"/>
              <a:t>A pilot study questionnaire </a:t>
            </a:r>
          </a:p>
          <a:p>
            <a:pPr lvl="1"/>
            <a:r>
              <a:rPr lang="en-US" dirty="0" smtClean="0"/>
              <a:t>Not yet completed </a:t>
            </a:r>
            <a:endParaRPr lang="en-US" dirty="0"/>
          </a:p>
        </p:txBody>
      </p:sp>
      <p:sp>
        <p:nvSpPr>
          <p:cNvPr id="6147" name="Form"/>
          <p:cNvSpPr>
            <a:spLocks noEditPoints="1" noChangeArrowheads="1"/>
          </p:cNvSpPr>
          <p:nvPr/>
        </p:nvSpPr>
        <p:spPr bwMode="auto">
          <a:xfrm>
            <a:off x="6324600" y="2057400"/>
            <a:ext cx="2438400" cy="3581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229600" cy="1143000"/>
          </a:xfrm>
          <a:solidFill>
            <a:schemeClr val="accent1">
              <a:lumMod val="60000"/>
              <a:lumOff val="40000"/>
            </a:schemeClr>
          </a:solidFill>
        </p:spPr>
        <p:txBody>
          <a:bodyPr>
            <a:normAutofit/>
          </a:bodyPr>
          <a:lstStyle/>
          <a:p>
            <a:r>
              <a:rPr lang="en-US" dirty="0" smtClean="0"/>
              <a:t>RESULTS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Comparison</a:t>
            </a:r>
            <a:endParaRPr lang="en-US" dirty="0"/>
          </a:p>
        </p:txBody>
      </p:sp>
      <p:graphicFrame>
        <p:nvGraphicFramePr>
          <p:cNvPr id="4" name="Content Placeholder 3"/>
          <p:cNvGraphicFramePr>
            <a:graphicFrameLocks noGrp="1"/>
          </p:cNvGraphicFramePr>
          <p:nvPr>
            <p:ph idx="1"/>
          </p:nvPr>
        </p:nvGraphicFramePr>
        <p:xfrm>
          <a:off x="381000" y="1447800"/>
          <a:ext cx="8229600" cy="4683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200" dirty="0" smtClean="0"/>
                        <a:t>University of Florida</a:t>
                      </a:r>
                      <a:endParaRPr lang="en-US" sz="1200" dirty="0"/>
                    </a:p>
                  </a:txBody>
                  <a:tcPr/>
                </a:tc>
                <a:tc>
                  <a:txBody>
                    <a:bodyPr/>
                    <a:lstStyle/>
                    <a:p>
                      <a:r>
                        <a:rPr lang="en-US" sz="1200" dirty="0" smtClean="0"/>
                        <a:t>Birzeit University</a:t>
                      </a:r>
                      <a:endParaRPr lang="en-US" sz="1200" dirty="0"/>
                    </a:p>
                  </a:txBody>
                  <a:tcPr/>
                </a:tc>
                <a:tc>
                  <a:txBody>
                    <a:bodyPr/>
                    <a:lstStyle/>
                    <a:p>
                      <a:r>
                        <a:rPr lang="en-US" sz="1200" dirty="0" smtClean="0"/>
                        <a:t>Annajah University</a:t>
                      </a:r>
                      <a:endParaRPr lang="en-US" sz="1200" dirty="0"/>
                    </a:p>
                  </a:txBody>
                  <a:tcPr/>
                </a:tc>
              </a:tr>
              <a:tr h="370840">
                <a:tc>
                  <a:txBody>
                    <a:bodyPr/>
                    <a:lstStyle/>
                    <a:p>
                      <a:pPr lvl="0"/>
                      <a:r>
                        <a:rPr lang="en-US" sz="1800" b="0" kern="1200" dirty="0" smtClean="0">
                          <a:solidFill>
                            <a:schemeClr val="dk1"/>
                          </a:solidFill>
                          <a:latin typeface="+mn-lt"/>
                          <a:ea typeface="+mn-ea"/>
                          <a:cs typeface="+mn-cs"/>
                        </a:rPr>
                        <a:t>Survey of Planning Information Systems.</a:t>
                      </a:r>
                    </a:p>
                  </a:txBody>
                  <a:tcPr/>
                </a:tc>
                <a:tc>
                  <a:txBody>
                    <a:bodyPr/>
                    <a:lstStyle/>
                    <a:p>
                      <a:pPr marL="0" lvl="0" algn="l" defTabSz="914400" rtl="0" eaLnBrk="1" latinLnBrk="0" hangingPunct="1"/>
                      <a:r>
                        <a:rPr lang="en-US" sz="1800" b="0" kern="1200" dirty="0" smtClean="0">
                          <a:solidFill>
                            <a:schemeClr val="dk1"/>
                          </a:solidFill>
                          <a:latin typeface="+mn-lt"/>
                          <a:ea typeface="+mn-ea"/>
                          <a:cs typeface="+mn-cs"/>
                        </a:rPr>
                        <a:t>Geographical Information systems (GIS) </a:t>
                      </a:r>
                    </a:p>
                  </a:txBody>
                  <a:tcPr/>
                </a:tc>
                <a:tc>
                  <a:txBody>
                    <a:bodyPr/>
                    <a:lstStyle/>
                    <a:p>
                      <a:r>
                        <a:rPr lang="en-US" sz="1800" b="0" kern="1200" dirty="0" smtClean="0">
                          <a:solidFill>
                            <a:schemeClr val="dk1"/>
                          </a:solidFill>
                          <a:latin typeface="+mn-lt"/>
                          <a:ea typeface="+mn-ea"/>
                          <a:cs typeface="+mn-cs"/>
                        </a:rPr>
                        <a:t>Geographic Information Systems (GIS)</a:t>
                      </a:r>
                      <a:endParaRPr lang="en-US" b="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Customizing Planning Information Systems: </a:t>
                      </a:r>
                    </a:p>
                  </a:txBody>
                  <a:tcPr/>
                </a:tc>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Advanced GIS for Planners.</a:t>
                      </a:r>
                    </a:p>
                    <a:p>
                      <a:endParaRPr lang="en-US" b="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Advanced Planning Information Systems</a:t>
                      </a:r>
                    </a:p>
                  </a:txBody>
                  <a:tcPr/>
                </a:tc>
                <a:tc>
                  <a:txBody>
                    <a:bodyPr/>
                    <a:lstStyle/>
                    <a:p>
                      <a:endParaRPr lang="en-US" b="0"/>
                    </a:p>
                  </a:txBody>
                  <a:tcPr/>
                </a:tc>
                <a:tc>
                  <a:txBody>
                    <a:bodyPr/>
                    <a:lstStyle/>
                    <a:p>
                      <a:endParaRPr lang="en-US"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Land Use Modeling</a:t>
                      </a:r>
                    </a:p>
                  </a:txBody>
                  <a:tcPr/>
                </a:tc>
                <a:tc>
                  <a:txBody>
                    <a:bodyPr/>
                    <a:lstStyle/>
                    <a:p>
                      <a:endParaRPr lang="en-US" b="0"/>
                    </a:p>
                  </a:txBody>
                  <a:tcPr/>
                </a:tc>
                <a:tc>
                  <a:txBody>
                    <a:bodyPr/>
                    <a:lstStyle/>
                    <a:p>
                      <a:endParaRPr lang="en-US"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Spatial Modeling</a:t>
                      </a:r>
                    </a:p>
                  </a:txBody>
                  <a:tcPr/>
                </a:tc>
                <a:tc>
                  <a:txBody>
                    <a:bodyPr/>
                    <a:lstStyle/>
                    <a:p>
                      <a:endParaRPr lang="en-US" b="0" dirty="0"/>
                    </a:p>
                  </a:txBody>
                  <a:tcPr/>
                </a:tc>
                <a:tc>
                  <a:txBody>
                    <a:bodyPr/>
                    <a:lstStyle/>
                    <a:p>
                      <a:endParaRPr lang="en-US"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GPS for Planners</a:t>
                      </a:r>
                    </a:p>
                  </a:txBody>
                  <a:tcPr/>
                </a:tc>
                <a:tc>
                  <a:txBody>
                    <a:bodyPr/>
                    <a:lstStyle/>
                    <a:p>
                      <a:endParaRPr lang="en-US" b="0" dirty="0"/>
                    </a:p>
                  </a:txBody>
                  <a:tcPr/>
                </a:tc>
                <a:tc>
                  <a:txBody>
                    <a:bodyPr/>
                    <a:lstStyle/>
                    <a:p>
                      <a:endParaRPr lang="en-US" b="0"/>
                    </a:p>
                  </a:txBody>
                  <a:tcPr/>
                </a:tc>
              </a:tr>
              <a:tr h="370840">
                <a:tc>
                  <a:txBody>
                    <a:bodyPr/>
                    <a:lstStyle/>
                    <a:p>
                      <a:r>
                        <a:rPr lang="en-US" sz="1800" b="0" kern="1200" dirty="0" smtClean="0">
                          <a:solidFill>
                            <a:schemeClr val="dk1"/>
                          </a:solidFill>
                          <a:latin typeface="+mn-lt"/>
                          <a:ea typeface="+mn-ea"/>
                          <a:cs typeface="+mn-cs"/>
                        </a:rPr>
                        <a:t>Spatial Database Design and Development</a:t>
                      </a:r>
                      <a:endParaRPr lang="en-US" b="0" dirty="0"/>
                    </a:p>
                  </a:txBody>
                  <a:tcPr/>
                </a:tc>
                <a:tc>
                  <a:txBody>
                    <a:bodyPr/>
                    <a:lstStyle/>
                    <a:p>
                      <a:endParaRPr lang="en-US" b="0" dirty="0"/>
                    </a:p>
                  </a:txBody>
                  <a:tcPr/>
                </a:tc>
                <a:tc>
                  <a:txBody>
                    <a:bodyPr/>
                    <a:lstStyle/>
                    <a:p>
                      <a:endParaRPr lang="en-US"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Planning Information Seminar</a:t>
                      </a:r>
                    </a:p>
                  </a:txBody>
                  <a:tcPr/>
                </a:tc>
                <a:tc>
                  <a:txBody>
                    <a:bodyPr/>
                    <a:lstStyle/>
                    <a:p>
                      <a:endParaRPr lang="en-US" b="0" dirty="0"/>
                    </a:p>
                  </a:txBody>
                  <a:tcPr/>
                </a:tc>
                <a:tc>
                  <a:txBody>
                    <a:bodyPr/>
                    <a:lstStyle/>
                    <a:p>
                      <a:endParaRPr lang="en-US" b="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Centers</a:t>
            </a:r>
            <a:endParaRPr lang="en-US" dirty="0"/>
          </a:p>
        </p:txBody>
      </p:sp>
      <p:graphicFrame>
        <p:nvGraphicFramePr>
          <p:cNvPr id="4" name="Content Placeholder 3"/>
          <p:cNvGraphicFramePr>
            <a:graphicFrameLocks noGrp="1"/>
          </p:cNvGraphicFramePr>
          <p:nvPr>
            <p:ph idx="1"/>
          </p:nvPr>
        </p:nvGraphicFramePr>
        <p:xfrm>
          <a:off x="381000" y="1219200"/>
          <a:ext cx="8229600" cy="4912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200" dirty="0" smtClean="0"/>
                        <a:t>University of Florida</a:t>
                      </a:r>
                      <a:endParaRPr lang="en-US" sz="1200" dirty="0"/>
                    </a:p>
                  </a:txBody>
                  <a:tcPr/>
                </a:tc>
                <a:tc>
                  <a:txBody>
                    <a:bodyPr/>
                    <a:lstStyle/>
                    <a:p>
                      <a:r>
                        <a:rPr lang="en-US" sz="1200" dirty="0" smtClean="0"/>
                        <a:t>Birzeit University</a:t>
                      </a:r>
                      <a:endParaRPr lang="en-US" sz="1200" dirty="0"/>
                    </a:p>
                  </a:txBody>
                  <a:tcPr/>
                </a:tc>
                <a:tc>
                  <a:txBody>
                    <a:bodyPr/>
                    <a:lstStyle/>
                    <a:p>
                      <a:r>
                        <a:rPr lang="en-US" sz="1200" dirty="0" smtClean="0"/>
                        <a:t>Annajah University</a:t>
                      </a:r>
                      <a:endParaRPr lang="en-US" sz="1200" dirty="0"/>
                    </a:p>
                  </a:txBody>
                  <a:tcPr/>
                </a:tc>
              </a:tr>
              <a:tr h="370840">
                <a:tc>
                  <a:txBody>
                    <a:bodyPr/>
                    <a:lstStyle/>
                    <a:p>
                      <a:pPr lvl="0"/>
                      <a:r>
                        <a:rPr lang="en-US" sz="1600" b="0" kern="1200" dirty="0" smtClean="0">
                          <a:solidFill>
                            <a:schemeClr val="dk1"/>
                          </a:solidFill>
                          <a:latin typeface="+mn-lt"/>
                          <a:ea typeface="+mn-ea"/>
                          <a:cs typeface="+mn-cs"/>
                        </a:rPr>
                        <a:t>GeoPlan Center</a:t>
                      </a:r>
                    </a:p>
                  </a:txBody>
                  <a:tcPr/>
                </a:tc>
                <a:tc>
                  <a:txBody>
                    <a:bodyPr/>
                    <a:lstStyle/>
                    <a:p>
                      <a:pPr marL="0" lvl="0" algn="l" defTabSz="914400" rtl="0" eaLnBrk="1" latinLnBrk="0" hangingPunct="1"/>
                      <a:endParaRPr lang="en-US" sz="1600" b="0" kern="1200" dirty="0" smtClean="0">
                        <a:solidFill>
                          <a:schemeClr val="dk1"/>
                        </a:solidFill>
                        <a:latin typeface="+mn-lt"/>
                        <a:ea typeface="+mn-ea"/>
                        <a:cs typeface="+mn-cs"/>
                      </a:endParaRPr>
                    </a:p>
                  </a:txBody>
                  <a:tcPr/>
                </a:tc>
                <a:tc>
                  <a:txBody>
                    <a:bodyPr/>
                    <a:lstStyle/>
                    <a:p>
                      <a:r>
                        <a:rPr lang="en-US" sz="1600" b="0" dirty="0" smtClean="0"/>
                        <a:t>Center of Urban and Regional Planning CURP</a:t>
                      </a:r>
                      <a:endParaRPr lang="en-US" sz="1600" b="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Center of Health and Built Environment</a:t>
                      </a:r>
                    </a:p>
                  </a:txBody>
                  <a:tcPr/>
                </a:tc>
                <a:tc>
                  <a:txBody>
                    <a:bodyPr/>
                    <a:lstStyle/>
                    <a:p>
                      <a:endParaRPr lang="en-US" sz="1600" b="0" dirty="0"/>
                    </a:p>
                  </a:txBody>
                  <a:tcPr/>
                </a:tc>
                <a:tc>
                  <a:txBody>
                    <a:bodyPr/>
                    <a:lstStyle/>
                    <a:p>
                      <a:endParaRPr lang="en-US" sz="1600" b="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Center for Building</a:t>
                      </a:r>
                      <a:r>
                        <a:rPr lang="en-US" sz="1600" b="0" kern="1200" baseline="0" dirty="0" smtClean="0">
                          <a:solidFill>
                            <a:schemeClr val="dk1"/>
                          </a:solidFill>
                          <a:latin typeface="+mn-lt"/>
                          <a:ea typeface="+mn-ea"/>
                          <a:cs typeface="+mn-cs"/>
                        </a:rPr>
                        <a:t> Better Communities</a:t>
                      </a:r>
                      <a:endParaRPr lang="en-US" sz="1600" b="0" kern="1200" dirty="0" smtClean="0">
                        <a:solidFill>
                          <a:schemeClr val="dk1"/>
                        </a:solidFill>
                        <a:latin typeface="+mn-lt"/>
                        <a:ea typeface="+mn-ea"/>
                        <a:cs typeface="+mn-cs"/>
                      </a:endParaRPr>
                    </a:p>
                  </a:txBody>
                  <a:tcPr/>
                </a:tc>
                <a:tc>
                  <a:txBody>
                    <a:bodyPr/>
                    <a:lstStyle/>
                    <a:p>
                      <a:endParaRPr lang="en-US" sz="1600" b="0"/>
                    </a:p>
                  </a:txBody>
                  <a:tcPr/>
                </a:tc>
                <a:tc>
                  <a:txBody>
                    <a:bodyPr/>
                    <a:lstStyle/>
                    <a:p>
                      <a:endParaRPr lang="en-US" sz="1600"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t>Center for Environmental</a:t>
                      </a:r>
                      <a:r>
                        <a:rPr lang="en-US" sz="1600" b="0" baseline="0" dirty="0" smtClean="0"/>
                        <a:t> </a:t>
                      </a:r>
                      <a:r>
                        <a:rPr lang="en-US" sz="1600" b="0" dirty="0" smtClean="0"/>
                        <a:t> Planning and Design in the Americas</a:t>
                      </a:r>
                    </a:p>
                  </a:txBody>
                  <a:tcPr/>
                </a:tc>
                <a:tc>
                  <a:txBody>
                    <a:bodyPr/>
                    <a:lstStyle/>
                    <a:p>
                      <a:endParaRPr lang="en-US" sz="1600" b="0"/>
                    </a:p>
                  </a:txBody>
                  <a:tcPr/>
                </a:tc>
                <a:tc>
                  <a:txBody>
                    <a:bodyPr/>
                    <a:lstStyle/>
                    <a:p>
                      <a:endParaRPr lang="en-US" sz="1600"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Center</a:t>
                      </a:r>
                      <a:r>
                        <a:rPr lang="en-US" sz="1600" b="0" kern="1200" baseline="0" dirty="0" smtClean="0">
                          <a:solidFill>
                            <a:schemeClr val="dk1"/>
                          </a:solidFill>
                          <a:latin typeface="+mn-lt"/>
                          <a:ea typeface="+mn-ea"/>
                          <a:cs typeface="+mn-cs"/>
                        </a:rPr>
                        <a:t> for Multimodal Solutions to Congestion Mitigation</a:t>
                      </a:r>
                      <a:endParaRPr lang="en-US" sz="1600" b="0" kern="1200" dirty="0" smtClean="0">
                        <a:solidFill>
                          <a:schemeClr val="dk1"/>
                        </a:solidFill>
                        <a:latin typeface="+mn-lt"/>
                        <a:ea typeface="+mn-ea"/>
                        <a:cs typeface="+mn-cs"/>
                      </a:endParaRPr>
                    </a:p>
                  </a:txBody>
                  <a:tcPr/>
                </a:tc>
                <a:tc>
                  <a:txBody>
                    <a:bodyPr/>
                    <a:lstStyle/>
                    <a:p>
                      <a:endParaRPr lang="en-US" sz="1600" b="0" dirty="0"/>
                    </a:p>
                  </a:txBody>
                  <a:tcPr/>
                </a:tc>
                <a:tc>
                  <a:txBody>
                    <a:bodyPr/>
                    <a:lstStyle/>
                    <a:p>
                      <a:endParaRPr lang="en-US" sz="1600"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dk1"/>
                          </a:solidFill>
                          <a:latin typeface="+mn-lt"/>
                          <a:ea typeface="+mn-ea"/>
                          <a:cs typeface="+mn-cs"/>
                        </a:rPr>
                        <a:t>Shimberg</a:t>
                      </a:r>
                      <a:r>
                        <a:rPr lang="en-US" sz="1600" b="0" kern="1200" baseline="0" dirty="0" smtClean="0">
                          <a:solidFill>
                            <a:schemeClr val="dk1"/>
                          </a:solidFill>
                          <a:latin typeface="+mn-lt"/>
                          <a:ea typeface="+mn-ea"/>
                          <a:cs typeface="+mn-cs"/>
                        </a:rPr>
                        <a:t> Center for Housing Studies</a:t>
                      </a:r>
                      <a:endParaRPr lang="en-US" sz="1600" b="0" kern="1200" dirty="0" smtClean="0">
                        <a:solidFill>
                          <a:schemeClr val="dk1"/>
                        </a:solidFill>
                        <a:latin typeface="+mn-lt"/>
                        <a:ea typeface="+mn-ea"/>
                        <a:cs typeface="+mn-cs"/>
                      </a:endParaRPr>
                    </a:p>
                  </a:txBody>
                  <a:tcPr/>
                </a:tc>
                <a:tc>
                  <a:txBody>
                    <a:bodyPr/>
                    <a:lstStyle/>
                    <a:p>
                      <a:endParaRPr lang="en-US" sz="1600" b="0" dirty="0"/>
                    </a:p>
                  </a:txBody>
                  <a:tcPr/>
                </a:tc>
                <a:tc>
                  <a:txBody>
                    <a:bodyPr/>
                    <a:lstStyle/>
                    <a:p>
                      <a:endParaRPr lang="en-US" sz="1600" b="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Center for Collective</a:t>
                      </a:r>
                      <a:r>
                        <a:rPr lang="en-US" sz="1600" b="0" kern="1200" baseline="0" dirty="0" smtClean="0">
                          <a:solidFill>
                            <a:schemeClr val="dk1"/>
                          </a:solidFill>
                          <a:latin typeface="+mn-lt"/>
                          <a:ea typeface="+mn-ea"/>
                          <a:cs typeface="+mn-cs"/>
                        </a:rPr>
                        <a:t> Protection</a:t>
                      </a:r>
                      <a:endParaRPr lang="en-US" sz="1600" b="0" kern="1200" dirty="0" smtClean="0">
                        <a:solidFill>
                          <a:schemeClr val="dk1"/>
                        </a:solidFill>
                        <a:latin typeface="+mn-lt"/>
                        <a:ea typeface="+mn-ea"/>
                        <a:cs typeface="+mn-cs"/>
                      </a:endParaRPr>
                    </a:p>
                  </a:txBody>
                  <a:tcPr/>
                </a:tc>
                <a:tc>
                  <a:txBody>
                    <a:bodyPr/>
                    <a:lstStyle/>
                    <a:p>
                      <a:endParaRPr lang="en-US" sz="1600" b="0" dirty="0"/>
                    </a:p>
                  </a:txBody>
                  <a:tcPr/>
                </a:tc>
                <a:tc>
                  <a:txBody>
                    <a:bodyPr/>
                    <a:lstStyle/>
                    <a:p>
                      <a:endParaRPr lang="en-US" sz="1600" b="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Resources</a:t>
            </a:r>
            <a:endParaRPr lang="en-US" dirty="0"/>
          </a:p>
        </p:txBody>
      </p:sp>
      <p:graphicFrame>
        <p:nvGraphicFramePr>
          <p:cNvPr id="4" name="Content Placeholder 3"/>
          <p:cNvGraphicFramePr>
            <a:graphicFrameLocks noGrp="1"/>
          </p:cNvGraphicFramePr>
          <p:nvPr>
            <p:ph idx="1"/>
          </p:nvPr>
        </p:nvGraphicFramePr>
        <p:xfrm>
          <a:off x="457200" y="1371600"/>
          <a:ext cx="8229600" cy="4359790"/>
        </p:xfrm>
        <a:graphic>
          <a:graphicData uri="http://schemas.openxmlformats.org/drawingml/2006/table">
            <a:tbl>
              <a:tblPr firstRow="1" bandRow="1">
                <a:tableStyleId>{5C22544A-7EE6-4342-B048-85BDC9FD1C3A}</a:tableStyleId>
              </a:tblPr>
              <a:tblGrid>
                <a:gridCol w="2057400"/>
                <a:gridCol w="2057400"/>
                <a:gridCol w="2057400"/>
                <a:gridCol w="2057400"/>
              </a:tblGrid>
              <a:tr h="440810">
                <a:tc>
                  <a:txBody>
                    <a:bodyPr/>
                    <a:lstStyle/>
                    <a:p>
                      <a:r>
                        <a:rPr lang="en-US" sz="1200" dirty="0" smtClean="0"/>
                        <a:t>Criteria</a:t>
                      </a:r>
                      <a:endParaRPr lang="en-US" sz="1200" dirty="0"/>
                    </a:p>
                  </a:txBody>
                  <a:tcPr/>
                </a:tc>
                <a:tc>
                  <a:txBody>
                    <a:bodyPr/>
                    <a:lstStyle/>
                    <a:p>
                      <a:r>
                        <a:rPr lang="en-US" sz="1200" dirty="0" smtClean="0"/>
                        <a:t>University of Florida</a:t>
                      </a:r>
                      <a:endParaRPr lang="en-US" sz="1200" dirty="0"/>
                    </a:p>
                  </a:txBody>
                  <a:tcPr/>
                </a:tc>
                <a:tc>
                  <a:txBody>
                    <a:bodyPr/>
                    <a:lstStyle/>
                    <a:p>
                      <a:r>
                        <a:rPr lang="en-US" sz="1200" dirty="0" smtClean="0"/>
                        <a:t>Birzeit University</a:t>
                      </a:r>
                      <a:endParaRPr lang="en-US" sz="1200" dirty="0"/>
                    </a:p>
                  </a:txBody>
                  <a:tcPr/>
                </a:tc>
                <a:tc>
                  <a:txBody>
                    <a:bodyPr/>
                    <a:lstStyle/>
                    <a:p>
                      <a:r>
                        <a:rPr lang="en-US" sz="1200" dirty="0" smtClean="0"/>
                        <a:t>Annajah University</a:t>
                      </a:r>
                      <a:endParaRPr lang="en-US" sz="1200" dirty="0"/>
                    </a:p>
                  </a:txBody>
                  <a:tcPr/>
                </a:tc>
              </a:tr>
              <a:tr h="440810">
                <a:tc>
                  <a:txBody>
                    <a:bodyPr/>
                    <a:lstStyle/>
                    <a:p>
                      <a:pPr lvl="0"/>
                      <a:r>
                        <a:rPr lang="en-US" sz="1200" dirty="0" smtClean="0"/>
                        <a:t>Availability of software. </a:t>
                      </a:r>
                    </a:p>
                  </a:txBody>
                  <a:tcPr/>
                </a:tc>
                <a:tc>
                  <a:txBody>
                    <a:bodyPr/>
                    <a:lstStyle/>
                    <a:p>
                      <a:r>
                        <a:rPr lang="en-US" sz="1200" dirty="0" err="1" smtClean="0"/>
                        <a:t>ArcInfo</a:t>
                      </a:r>
                      <a:r>
                        <a:rPr lang="en-US" sz="1200" baseline="0" dirty="0" smtClean="0"/>
                        <a:t> , ArcGIS Server</a:t>
                      </a:r>
                      <a:endParaRPr lang="en-US" sz="1200" dirty="0"/>
                    </a:p>
                  </a:txBody>
                  <a:tcPr/>
                </a:tc>
                <a:tc>
                  <a:txBody>
                    <a:bodyPr/>
                    <a:lstStyle/>
                    <a:p>
                      <a:r>
                        <a:rPr lang="en-US" sz="1200" dirty="0" err="1" smtClean="0"/>
                        <a:t>ArcView</a:t>
                      </a:r>
                      <a:endParaRPr lang="en-US" sz="1200" dirty="0"/>
                    </a:p>
                  </a:txBody>
                  <a:tcPr/>
                </a:tc>
                <a:tc>
                  <a:txBody>
                    <a:bodyPr/>
                    <a:lstStyle/>
                    <a:p>
                      <a:r>
                        <a:rPr lang="en-US" sz="1200" dirty="0" err="1" smtClean="0"/>
                        <a:t>ArcInfo</a:t>
                      </a:r>
                      <a:endParaRPr lang="en-US" sz="1200" dirty="0"/>
                    </a:p>
                  </a:txBody>
                  <a:tcPr/>
                </a:tc>
              </a:tr>
              <a:tr h="543464">
                <a:tc>
                  <a:txBody>
                    <a:bodyPr/>
                    <a:lstStyle/>
                    <a:p>
                      <a:pPr lvl="0"/>
                      <a:r>
                        <a:rPr lang="en-US" sz="1200" dirty="0" smtClean="0"/>
                        <a:t>Availability of research projects.     </a:t>
                      </a:r>
                    </a:p>
                  </a:txBody>
                  <a:tcPr/>
                </a:tc>
                <a:tc>
                  <a:txBody>
                    <a:bodyPr/>
                    <a:lstStyle/>
                    <a:p>
                      <a:r>
                        <a:rPr lang="en-US" sz="1200" baseline="0" dirty="0" smtClean="0"/>
                        <a:t>Research projects on national, state and local levels</a:t>
                      </a:r>
                      <a:endParaRPr lang="en-US" sz="1200" dirty="0"/>
                    </a:p>
                  </a:txBody>
                  <a:tcPr/>
                </a:tc>
                <a:tc>
                  <a:txBody>
                    <a:bodyPr/>
                    <a:lstStyle/>
                    <a:p>
                      <a:r>
                        <a:rPr lang="en-US" sz="1200" dirty="0" smtClean="0"/>
                        <a:t>Limited research</a:t>
                      </a:r>
                      <a:endParaRPr lang="en-US" sz="1200" dirty="0"/>
                    </a:p>
                  </a:txBody>
                  <a:tcPr/>
                </a:tc>
                <a:tc>
                  <a:txBody>
                    <a:bodyPr/>
                    <a:lstStyle/>
                    <a:p>
                      <a:r>
                        <a:rPr lang="en-US" sz="1200" dirty="0" smtClean="0"/>
                        <a:t>Limited research</a:t>
                      </a:r>
                      <a:endParaRPr lang="en-US" sz="1200" dirty="0"/>
                    </a:p>
                  </a:txBody>
                  <a:tcPr/>
                </a:tc>
              </a:tr>
              <a:tr h="543464">
                <a:tc>
                  <a:txBody>
                    <a:bodyPr/>
                    <a:lstStyle/>
                    <a:p>
                      <a:pPr lvl="0"/>
                      <a:r>
                        <a:rPr lang="en-US" sz="1200" dirty="0" smtClean="0"/>
                        <a:t>Availability of data.    </a:t>
                      </a:r>
                    </a:p>
                  </a:txBody>
                  <a:tcPr/>
                </a:tc>
                <a:tc>
                  <a:txBody>
                    <a:bodyPr/>
                    <a:lstStyle/>
                    <a:p>
                      <a:r>
                        <a:rPr lang="en-US" sz="1200" dirty="0" smtClean="0"/>
                        <a:t>Available from many sources</a:t>
                      </a:r>
                      <a:endParaRPr lang="en-US" sz="1200" dirty="0"/>
                    </a:p>
                  </a:txBody>
                  <a:tcPr/>
                </a:tc>
                <a:tc>
                  <a:txBody>
                    <a:bodyPr/>
                    <a:lstStyle/>
                    <a:p>
                      <a:r>
                        <a:rPr lang="en-US" sz="1200" dirty="0" smtClean="0"/>
                        <a:t>Data is usually difficult</a:t>
                      </a:r>
                      <a:r>
                        <a:rPr lang="en-US" sz="1200" baseline="0" dirty="0" smtClean="0"/>
                        <a:t> to obtain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Data is usually difficult</a:t>
                      </a:r>
                      <a:r>
                        <a:rPr lang="en-US" sz="1200" baseline="0" dirty="0" smtClean="0"/>
                        <a:t> to obtain</a:t>
                      </a:r>
                      <a:endParaRPr lang="en-US" sz="1200" dirty="0" smtClean="0"/>
                    </a:p>
                  </a:txBody>
                  <a:tcPr/>
                </a:tc>
              </a:tr>
              <a:tr h="760850">
                <a:tc>
                  <a:txBody>
                    <a:bodyPr/>
                    <a:lstStyle/>
                    <a:p>
                      <a:pPr lvl="0"/>
                      <a:r>
                        <a:rPr lang="en-US" sz="1200" dirty="0" smtClean="0"/>
                        <a:t>Availability of hardware.    </a:t>
                      </a:r>
                    </a:p>
                  </a:txBody>
                  <a:tcPr/>
                </a:tc>
                <a:tc>
                  <a:txBody>
                    <a:bodyPr/>
                    <a:lstStyle/>
                    <a:p>
                      <a:r>
                        <a:rPr lang="en-US" sz="1200" dirty="0" smtClean="0"/>
                        <a:t>Departmental/University</a:t>
                      </a:r>
                      <a:r>
                        <a:rPr lang="en-US" sz="1200" baseline="0" dirty="0" smtClean="0"/>
                        <a:t> labs, servers, laptop requirement for students</a:t>
                      </a:r>
                      <a:endParaRPr lang="en-US" sz="1200" dirty="0"/>
                    </a:p>
                  </a:txBody>
                  <a:tcPr/>
                </a:tc>
                <a:tc>
                  <a:txBody>
                    <a:bodyPr/>
                    <a:lstStyle/>
                    <a:p>
                      <a:r>
                        <a:rPr lang="en-US" sz="1200" dirty="0" smtClean="0"/>
                        <a:t>labs</a:t>
                      </a:r>
                      <a:endParaRPr lang="en-US" sz="1200" dirty="0"/>
                    </a:p>
                  </a:txBody>
                  <a:tcPr/>
                </a:tc>
                <a:tc>
                  <a:txBody>
                    <a:bodyPr/>
                    <a:lstStyle/>
                    <a:p>
                      <a:r>
                        <a:rPr lang="en-US" sz="1200" dirty="0" smtClean="0"/>
                        <a:t>labs</a:t>
                      </a:r>
                      <a:endParaRPr lang="en-US" sz="1200" dirty="0"/>
                    </a:p>
                  </a:txBody>
                  <a:tcPr/>
                </a:tc>
              </a:tr>
              <a:tr h="543464">
                <a:tc>
                  <a:txBody>
                    <a:bodyPr/>
                    <a:lstStyle/>
                    <a:p>
                      <a:pPr lvl="0"/>
                      <a:r>
                        <a:rPr lang="en-US" sz="1200" dirty="0" smtClean="0"/>
                        <a:t>Availability of the development funds.</a:t>
                      </a:r>
                    </a:p>
                  </a:txBody>
                  <a:tcPr/>
                </a:tc>
                <a:tc>
                  <a:txBody>
                    <a:bodyPr/>
                    <a:lstStyle/>
                    <a:p>
                      <a:r>
                        <a:rPr lang="en-US" sz="1200" dirty="0" smtClean="0"/>
                        <a:t>Available</a:t>
                      </a:r>
                      <a:endParaRPr lang="en-US" sz="1200" dirty="0"/>
                    </a:p>
                  </a:txBody>
                  <a:tcPr/>
                </a:tc>
                <a:tc>
                  <a:txBody>
                    <a:bodyPr/>
                    <a:lstStyle/>
                    <a:p>
                      <a:r>
                        <a:rPr lang="en-US" sz="1200" dirty="0" smtClean="0"/>
                        <a:t>Not</a:t>
                      </a:r>
                      <a:r>
                        <a:rPr lang="en-US" sz="1200" baseline="0" dirty="0" smtClean="0"/>
                        <a:t> easy to obtain</a:t>
                      </a:r>
                      <a:endParaRPr lang="en-US" sz="1200" dirty="0"/>
                    </a:p>
                  </a:txBody>
                  <a:tcPr/>
                </a:tc>
                <a:tc>
                  <a:txBody>
                    <a:bodyPr/>
                    <a:lstStyle/>
                    <a:p>
                      <a:r>
                        <a:rPr lang="en-US" sz="1200" dirty="0" smtClean="0"/>
                        <a:t>Not</a:t>
                      </a:r>
                      <a:r>
                        <a:rPr lang="en-US" sz="1200" baseline="0" dirty="0" smtClean="0"/>
                        <a:t> easy to obtain</a:t>
                      </a:r>
                      <a:endParaRPr lang="en-US" sz="1200" dirty="0"/>
                    </a:p>
                  </a:txBody>
                  <a:tcPr/>
                </a:tc>
              </a:tr>
              <a:tr h="543464">
                <a:tc>
                  <a:txBody>
                    <a:bodyPr/>
                    <a:lstStyle/>
                    <a:p>
                      <a:pPr lvl="0"/>
                      <a:r>
                        <a:rPr lang="en-US" sz="1200" dirty="0" smtClean="0"/>
                        <a:t>Teaching/ research load combination.    </a:t>
                      </a:r>
                    </a:p>
                  </a:txBody>
                  <a:tcPr/>
                </a:tc>
                <a:tc>
                  <a:txBody>
                    <a:bodyPr/>
                    <a:lstStyle/>
                    <a:p>
                      <a:r>
                        <a:rPr lang="en-US" sz="1200" dirty="0" smtClean="0"/>
                        <a:t>2-4 Courses a year</a:t>
                      </a:r>
                      <a:endParaRPr lang="en-US" sz="1200" dirty="0"/>
                    </a:p>
                  </a:txBody>
                  <a:tcPr/>
                </a:tc>
                <a:tc>
                  <a:txBody>
                    <a:bodyPr/>
                    <a:lstStyle/>
                    <a:p>
                      <a:r>
                        <a:rPr lang="en-US" sz="1200" dirty="0" smtClean="0"/>
                        <a:t>8-12 Courses a year</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8-12 Courses a year</a:t>
                      </a:r>
                    </a:p>
                    <a:p>
                      <a:endParaRPr lang="en-US" sz="1200" dirty="0"/>
                    </a:p>
                  </a:txBody>
                  <a:tcPr/>
                </a:tc>
              </a:tr>
              <a:tr h="543464">
                <a:tc>
                  <a:txBody>
                    <a:bodyPr/>
                    <a:lstStyle/>
                    <a:p>
                      <a:pPr lvl="0"/>
                      <a:r>
                        <a:rPr lang="en-US" sz="1200" dirty="0" smtClean="0"/>
                        <a:t>Availability of Library books and research Journals    </a:t>
                      </a:r>
                    </a:p>
                  </a:txBody>
                  <a:tcPr/>
                </a:tc>
                <a:tc>
                  <a:txBody>
                    <a:bodyPr/>
                    <a:lstStyle/>
                    <a:p>
                      <a:r>
                        <a:rPr lang="en-US" sz="1200" dirty="0" smtClean="0"/>
                        <a:t>Books, journals,</a:t>
                      </a:r>
                      <a:r>
                        <a:rPr lang="en-US" sz="1200" baseline="0" dirty="0" smtClean="0"/>
                        <a:t> electronic journal access</a:t>
                      </a:r>
                      <a:endParaRPr lang="en-US" sz="1200" dirty="0"/>
                    </a:p>
                  </a:txBody>
                  <a:tcPr/>
                </a:tc>
                <a:tc>
                  <a:txBody>
                    <a:bodyPr/>
                    <a:lstStyle/>
                    <a:p>
                      <a:r>
                        <a:rPr lang="en-US" sz="1200" dirty="0" smtClean="0"/>
                        <a:t>Limited books, journals and electronic journal</a:t>
                      </a:r>
                      <a:r>
                        <a:rPr lang="en-US" sz="1200" baseline="0" dirty="0" smtClean="0"/>
                        <a:t> Access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Limited books, journals and electronic journal</a:t>
                      </a:r>
                      <a:r>
                        <a:rPr lang="en-US" sz="1200" baseline="0" dirty="0" smtClean="0"/>
                        <a:t> Access</a:t>
                      </a:r>
                      <a:endParaRPr lang="en-US" sz="1200" dirty="0" smtClean="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in US Planning Programs</a:t>
            </a:r>
            <a:endParaRPr lang="en-US" dirty="0"/>
          </a:p>
        </p:txBody>
      </p:sp>
      <p:sp>
        <p:nvSpPr>
          <p:cNvPr id="3" name="Content Placeholder 2"/>
          <p:cNvSpPr>
            <a:spLocks noGrp="1"/>
          </p:cNvSpPr>
          <p:nvPr>
            <p:ph idx="1"/>
          </p:nvPr>
        </p:nvSpPr>
        <p:spPr/>
        <p:txBody>
          <a:bodyPr>
            <a:normAutofit/>
          </a:bodyPr>
          <a:lstStyle/>
          <a:p>
            <a:r>
              <a:rPr lang="en-US" dirty="0" smtClean="0"/>
              <a:t>90 Urban Planning programs in the US </a:t>
            </a:r>
          </a:p>
          <a:p>
            <a:r>
              <a:rPr lang="en-US" dirty="0" smtClean="0"/>
              <a:t>130 Faculty in 73 programs identify GIS as specialty</a:t>
            </a:r>
          </a:p>
          <a:p>
            <a:pPr lvl="1"/>
            <a:r>
              <a:rPr lang="en-US" dirty="0" smtClean="0"/>
              <a:t>34 with one faculty member</a:t>
            </a:r>
          </a:p>
          <a:p>
            <a:pPr lvl="1"/>
            <a:r>
              <a:rPr lang="en-US" dirty="0" smtClean="0"/>
              <a:t>24 with two faculty members</a:t>
            </a:r>
          </a:p>
          <a:p>
            <a:pPr lvl="1"/>
            <a:r>
              <a:rPr lang="en-US" dirty="0" smtClean="0"/>
              <a:t>15 with more than two faculty (UF &amp; MIT with 4)</a:t>
            </a:r>
          </a:p>
          <a:p>
            <a:r>
              <a:rPr lang="en-US" dirty="0" smtClean="0"/>
              <a:t>16 with GIS/Spatial Analysis Specialization</a:t>
            </a:r>
          </a:p>
          <a:p>
            <a:r>
              <a:rPr lang="en-US" dirty="0" smtClean="0"/>
              <a:t>2 with university-wide GIS certificate</a:t>
            </a:r>
          </a:p>
          <a:p>
            <a:pPr>
              <a:buNone/>
            </a:pPr>
            <a:endParaRPr lang="en-US" dirty="0"/>
          </a:p>
        </p:txBody>
      </p:sp>
      <p:sp>
        <p:nvSpPr>
          <p:cNvPr id="4" name="Title 1"/>
          <p:cNvSpPr txBox="1">
            <a:spLocks/>
          </p:cNvSpPr>
          <p:nvPr/>
        </p:nvSpPr>
        <p:spPr>
          <a:xfrm>
            <a:off x="457200" y="381000"/>
            <a:ext cx="8229600" cy="1143000"/>
          </a:xfrm>
          <a:prstGeom prst="rect">
            <a:avLst/>
          </a:prstGeom>
          <a:solidFill>
            <a:schemeClr val="accent1">
              <a:lumMod val="60000"/>
              <a:lumOff val="40000"/>
            </a:schemeClr>
          </a:solidFill>
        </p:spPr>
        <p:txBody>
          <a:bodyPr vert="horz" lIns="91440" tIns="45720" rIns="91440" bIns="45720" rtlCol="0" anchor="ctr">
            <a:normAutofit/>
          </a:bodyPr>
          <a:lstStyle/>
          <a:p>
            <a:pPr lvl="0" algn="ctr">
              <a:spcBef>
                <a:spcPct val="0"/>
              </a:spcBef>
            </a:pPr>
            <a:r>
              <a:rPr lang="en-US" sz="4400" dirty="0" smtClean="0"/>
              <a:t>GIS in US Planning Programs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Discussion</a:t>
            </a:r>
            <a:endParaRPr lang="en-US" dirty="0"/>
          </a:p>
        </p:txBody>
      </p:sp>
      <p:sp>
        <p:nvSpPr>
          <p:cNvPr id="3" name="Content Placeholder 2"/>
          <p:cNvSpPr>
            <a:spLocks noGrp="1"/>
          </p:cNvSpPr>
          <p:nvPr>
            <p:ph idx="1"/>
          </p:nvPr>
        </p:nvSpPr>
        <p:spPr>
          <a:xfrm>
            <a:off x="457200" y="1752600"/>
            <a:ext cx="8229600" cy="4648200"/>
          </a:xfrm>
        </p:spPr>
        <p:txBody>
          <a:bodyPr>
            <a:normAutofit/>
          </a:bodyPr>
          <a:lstStyle/>
          <a:p>
            <a:pPr>
              <a:buNone/>
            </a:pPr>
            <a:r>
              <a:rPr lang="en-US" sz="2800" dirty="0" smtClean="0"/>
              <a:t>Conclusion:</a:t>
            </a:r>
          </a:p>
          <a:p>
            <a:pPr>
              <a:buNone/>
            </a:pPr>
            <a:r>
              <a:rPr lang="en-US" sz="2800" dirty="0" smtClean="0"/>
              <a:t>    </a:t>
            </a:r>
            <a:r>
              <a:rPr lang="en-US" sz="2800" i="1" dirty="0" smtClean="0">
                <a:solidFill>
                  <a:srgbClr val="0070C0"/>
                </a:solidFill>
              </a:rPr>
              <a:t>“The urban and regional program in the University of Florida has more resources to perform the hands-on geographic information systems teaching as well as the research involvement of graduate students”</a:t>
            </a:r>
          </a:p>
          <a:p>
            <a:pPr>
              <a:buNone/>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dirty="0" smtClean="0"/>
              <a:t>Discussion</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r>
              <a:rPr lang="en-US" dirty="0" smtClean="0"/>
              <a:t>Research and development funds</a:t>
            </a:r>
          </a:p>
          <a:p>
            <a:r>
              <a:rPr lang="en-US" dirty="0" smtClean="0"/>
              <a:t>Technology resources:</a:t>
            </a:r>
          </a:p>
          <a:p>
            <a:pPr lvl="1"/>
            <a:r>
              <a:rPr lang="en-US" dirty="0" smtClean="0"/>
              <a:t>Computer resources</a:t>
            </a:r>
          </a:p>
          <a:p>
            <a:pPr lvl="1"/>
            <a:r>
              <a:rPr lang="en-US" dirty="0" smtClean="0"/>
              <a:t>Audiovisual, video conferencing equipments, and online communication software</a:t>
            </a:r>
          </a:p>
          <a:p>
            <a:pPr lvl="1"/>
            <a:r>
              <a:rPr lang="en-US" dirty="0" smtClean="0"/>
              <a:t>No GIS License to install </a:t>
            </a:r>
            <a:r>
              <a:rPr lang="en-US" dirty="0" err="1" smtClean="0"/>
              <a:t>ArcGIS</a:t>
            </a:r>
            <a:r>
              <a:rPr lang="en-US" dirty="0" smtClean="0"/>
              <a:t> on personal computers</a:t>
            </a:r>
          </a:p>
          <a:p>
            <a:pPr lvl="1"/>
            <a:r>
              <a:rPr lang="en-US" sz="2800" dirty="0" smtClean="0"/>
              <a:t>Students are not required to have laptops or personal computers.</a:t>
            </a:r>
          </a:p>
          <a:p>
            <a:r>
              <a:rPr lang="en-US" dirty="0" smtClean="0"/>
              <a:t>Teaching/Research load of faculty</a:t>
            </a:r>
          </a:p>
          <a:p>
            <a:r>
              <a:rPr lang="en-US" dirty="0" smtClean="0"/>
              <a:t>Faculty development programs and student scholarships</a:t>
            </a:r>
          </a:p>
          <a:p>
            <a:pPr>
              <a:buNone/>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79438"/>
          </a:xfrm>
        </p:spPr>
        <p:txBody>
          <a:bodyPr>
            <a:normAutofit/>
          </a:bodyPr>
          <a:lstStyle/>
          <a:p>
            <a:r>
              <a:rPr lang="en-US" sz="2800" dirty="0" smtClean="0"/>
              <a:t>Limitations of the Study</a:t>
            </a:r>
            <a:endParaRPr lang="en-US" sz="2800" dirty="0"/>
          </a:p>
        </p:txBody>
      </p:sp>
      <p:sp>
        <p:nvSpPr>
          <p:cNvPr id="3" name="Content Placeholder 2"/>
          <p:cNvSpPr>
            <a:spLocks noGrp="1"/>
          </p:cNvSpPr>
          <p:nvPr>
            <p:ph idx="1"/>
          </p:nvPr>
        </p:nvSpPr>
        <p:spPr>
          <a:xfrm>
            <a:off x="152400" y="1219200"/>
            <a:ext cx="8763000" cy="5135563"/>
          </a:xfrm>
          <a:solidFill>
            <a:schemeClr val="accent1">
              <a:lumMod val="60000"/>
              <a:lumOff val="40000"/>
            </a:schemeClr>
          </a:solidFill>
        </p:spPr>
        <p:txBody>
          <a:bodyPr>
            <a:normAutofit/>
          </a:bodyPr>
          <a:lstStyle/>
          <a:p>
            <a:r>
              <a:rPr lang="en-US" dirty="0" smtClean="0"/>
              <a:t>Use of websites as data source</a:t>
            </a:r>
          </a:p>
          <a:p>
            <a:pPr lvl="1"/>
            <a:r>
              <a:rPr lang="en-US" dirty="0" smtClean="0"/>
              <a:t>Personal knowledge as other data source</a:t>
            </a:r>
          </a:p>
          <a:p>
            <a:pPr lvl="1"/>
            <a:endParaRPr lang="en-US" dirty="0" smtClean="0"/>
          </a:p>
          <a:p>
            <a:r>
              <a:rPr lang="en-US" dirty="0" smtClean="0"/>
              <a:t>Delay due to need for Institutional Review Board approval of survey</a:t>
            </a:r>
          </a:p>
          <a:p>
            <a:endParaRPr lang="en-US" dirty="0" smtClean="0"/>
          </a:p>
          <a:p>
            <a:r>
              <a:rPr lang="en-US" dirty="0" smtClean="0"/>
              <a:t>Ability to generalize from this limited sample.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031" descr="gislayers"/>
          <p:cNvPicPr>
            <a:picLocks noChangeAspect="1" noChangeArrowheads="1"/>
          </p:cNvPicPr>
          <p:nvPr/>
        </p:nvPicPr>
        <p:blipFill>
          <a:blip r:embed="rId3" cstate="print"/>
          <a:srcRect t="67083"/>
          <a:stretch>
            <a:fillRect/>
          </a:stretch>
        </p:blipFill>
        <p:spPr bwMode="auto">
          <a:xfrm>
            <a:off x="6321135" y="3369655"/>
            <a:ext cx="2286000" cy="1019493"/>
          </a:xfrm>
          <a:prstGeom prst="rect">
            <a:avLst/>
          </a:prstGeom>
          <a:noFill/>
          <a:ln w="9525">
            <a:noFill/>
            <a:miter lim="800000"/>
            <a:headEnd/>
            <a:tailEnd/>
          </a:ln>
          <a:effectLst>
            <a:glow rad="101600">
              <a:schemeClr val="accent5">
                <a:satMod val="175000"/>
                <a:alpha val="40000"/>
              </a:schemeClr>
            </a:glow>
          </a:effectLst>
          <a:scene3d>
            <a:camera prst="perspectiveRelaxedModerately"/>
            <a:lightRig rig="threePt" dir="t"/>
          </a:scene3d>
        </p:spPr>
      </p:pic>
      <p:pic>
        <p:nvPicPr>
          <p:cNvPr id="28" name="Picture 1031" descr="gislayers"/>
          <p:cNvPicPr>
            <a:picLocks noChangeAspect="1" noChangeArrowheads="1"/>
          </p:cNvPicPr>
          <p:nvPr/>
        </p:nvPicPr>
        <p:blipFill>
          <a:blip r:embed="rId3" cstate="print"/>
          <a:srcRect t="43137" b="33244"/>
          <a:stretch>
            <a:fillRect/>
          </a:stretch>
        </p:blipFill>
        <p:spPr bwMode="auto">
          <a:xfrm>
            <a:off x="6344920" y="2804160"/>
            <a:ext cx="2286000" cy="731520"/>
          </a:xfrm>
          <a:prstGeom prst="rect">
            <a:avLst/>
          </a:prstGeom>
          <a:noFill/>
          <a:ln w="9525">
            <a:noFill/>
            <a:miter lim="800000"/>
            <a:headEnd/>
            <a:tailEnd/>
          </a:ln>
          <a:effectLst>
            <a:glow rad="101600">
              <a:schemeClr val="accent5">
                <a:satMod val="175000"/>
                <a:alpha val="40000"/>
              </a:schemeClr>
            </a:glow>
          </a:effectLst>
          <a:scene3d>
            <a:camera prst="perspectiveRelaxedModerately"/>
            <a:lightRig rig="threePt" dir="t"/>
          </a:scene3d>
        </p:spPr>
      </p:pic>
      <p:pic>
        <p:nvPicPr>
          <p:cNvPr id="27" name="Picture 1031" descr="gislayers"/>
          <p:cNvPicPr>
            <a:picLocks noChangeAspect="1" noChangeArrowheads="1"/>
          </p:cNvPicPr>
          <p:nvPr/>
        </p:nvPicPr>
        <p:blipFill>
          <a:blip r:embed="rId3" cstate="print"/>
          <a:srcRect t="24133" b="57415"/>
          <a:stretch>
            <a:fillRect/>
          </a:stretch>
        </p:blipFill>
        <p:spPr bwMode="auto">
          <a:xfrm>
            <a:off x="6355080" y="2317173"/>
            <a:ext cx="2286000" cy="571500"/>
          </a:xfrm>
          <a:prstGeom prst="rect">
            <a:avLst/>
          </a:prstGeom>
          <a:noFill/>
          <a:ln w="9525">
            <a:noFill/>
            <a:miter lim="800000"/>
            <a:headEnd/>
            <a:tailEnd/>
          </a:ln>
          <a:effectLst>
            <a:glow rad="101600">
              <a:schemeClr val="accent5">
                <a:satMod val="175000"/>
                <a:alpha val="40000"/>
              </a:schemeClr>
            </a:glow>
          </a:effectLst>
          <a:scene3d>
            <a:camera prst="perspectiveRelaxedModerately"/>
            <a:lightRig rig="threePt" dir="t"/>
          </a:scene3d>
        </p:spPr>
      </p:pic>
      <p:pic>
        <p:nvPicPr>
          <p:cNvPr id="26" name="Picture 1031" descr="gislayers"/>
          <p:cNvPicPr>
            <a:picLocks noChangeAspect="1" noChangeArrowheads="1"/>
          </p:cNvPicPr>
          <p:nvPr/>
        </p:nvPicPr>
        <p:blipFill>
          <a:blip r:embed="rId3" cstate="print"/>
          <a:srcRect b="78448"/>
          <a:stretch>
            <a:fillRect/>
          </a:stretch>
        </p:blipFill>
        <p:spPr bwMode="auto">
          <a:xfrm>
            <a:off x="6344920" y="1711960"/>
            <a:ext cx="2286000" cy="667558"/>
          </a:xfrm>
          <a:prstGeom prst="rect">
            <a:avLst/>
          </a:prstGeom>
          <a:noFill/>
          <a:ln w="9525">
            <a:noFill/>
            <a:miter lim="800000"/>
            <a:headEnd/>
            <a:tailEnd/>
          </a:ln>
          <a:effectLst>
            <a:glow rad="101600">
              <a:schemeClr val="accent5">
                <a:satMod val="175000"/>
                <a:alpha val="40000"/>
              </a:schemeClr>
            </a:glow>
          </a:effectLst>
          <a:scene3d>
            <a:camera prst="perspectiveRelaxedModerately"/>
            <a:lightRig rig="threePt" dir="t"/>
          </a:scene3d>
        </p:spPr>
      </p:pic>
      <p:sp>
        <p:nvSpPr>
          <p:cNvPr id="7171" name="Text Box 1027"/>
          <p:cNvSpPr txBox="1">
            <a:spLocks noChangeArrowheads="1"/>
          </p:cNvSpPr>
          <p:nvPr/>
        </p:nvSpPr>
        <p:spPr bwMode="auto">
          <a:xfrm>
            <a:off x="685800" y="2286000"/>
            <a:ext cx="8001000" cy="396875"/>
          </a:xfrm>
          <a:prstGeom prst="rect">
            <a:avLst/>
          </a:prstGeom>
          <a:noFill/>
          <a:ln w="9525">
            <a:noFill/>
            <a:miter lim="800000"/>
            <a:headEnd/>
            <a:tailEnd/>
          </a:ln>
        </p:spPr>
        <p:txBody>
          <a:bodyPr>
            <a:spAutoFit/>
          </a:bodyPr>
          <a:lstStyle/>
          <a:p>
            <a:pPr>
              <a:spcBef>
                <a:spcPct val="50000"/>
              </a:spcBef>
            </a:pPr>
            <a:endParaRPr lang="en-US" sz="2000">
              <a:solidFill>
                <a:srgbClr val="000000"/>
              </a:solidFill>
              <a:latin typeface="Times New Roman" pitchFamily="18" charset="0"/>
            </a:endParaRPr>
          </a:p>
        </p:txBody>
      </p:sp>
      <p:sp>
        <p:nvSpPr>
          <p:cNvPr id="7173" name="Text Box 1029"/>
          <p:cNvSpPr txBox="1">
            <a:spLocks noChangeArrowheads="1"/>
          </p:cNvSpPr>
          <p:nvPr/>
        </p:nvSpPr>
        <p:spPr bwMode="auto">
          <a:xfrm>
            <a:off x="5486400" y="6248400"/>
            <a:ext cx="3657600" cy="396875"/>
          </a:xfrm>
          <a:prstGeom prst="rect">
            <a:avLst/>
          </a:prstGeom>
          <a:noFill/>
          <a:ln w="9525">
            <a:noFill/>
            <a:miter lim="800000"/>
            <a:headEnd/>
            <a:tailEnd/>
          </a:ln>
        </p:spPr>
        <p:txBody>
          <a:bodyPr>
            <a:spAutoFit/>
          </a:bodyPr>
          <a:lstStyle/>
          <a:p>
            <a:pPr algn="ctr">
              <a:spcBef>
                <a:spcPct val="50000"/>
              </a:spcBef>
            </a:pPr>
            <a:endParaRPr lang="en-US" sz="2000">
              <a:solidFill>
                <a:srgbClr val="FFFF00"/>
              </a:solidFill>
              <a:latin typeface="Times New Roman" pitchFamily="18" charset="0"/>
            </a:endParaRPr>
          </a:p>
        </p:txBody>
      </p:sp>
      <p:sp>
        <p:nvSpPr>
          <p:cNvPr id="10" name="Rectangle 9"/>
          <p:cNvSpPr/>
          <p:nvPr/>
        </p:nvSpPr>
        <p:spPr>
          <a:xfrm>
            <a:off x="4724400" y="1676400"/>
            <a:ext cx="2286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01000" y="20574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12" name="Text Box 1028"/>
          <p:cNvSpPr txBox="1">
            <a:spLocks noChangeArrowheads="1"/>
          </p:cNvSpPr>
          <p:nvPr/>
        </p:nvSpPr>
        <p:spPr bwMode="auto">
          <a:xfrm>
            <a:off x="381000" y="1143000"/>
            <a:ext cx="5562600" cy="3108325"/>
          </a:xfrm>
          <a:prstGeom prst="rect">
            <a:avLst/>
          </a:prstGeom>
          <a:noFill/>
          <a:ln w="9525">
            <a:noFill/>
            <a:miter lim="800000"/>
            <a:headEnd/>
            <a:tailEnd/>
          </a:ln>
          <a:effectLst/>
        </p:spPr>
        <p:txBody>
          <a:bodyPr>
            <a:spAutoFit/>
          </a:bodyPr>
          <a:lstStyle/>
          <a:p>
            <a:pPr>
              <a:spcBef>
                <a:spcPct val="50000"/>
              </a:spcBef>
              <a:buClr>
                <a:srgbClr val="FFCC66"/>
              </a:buClr>
              <a:defRPr/>
            </a:pPr>
            <a:endParaRPr lang="en-US" sz="2800" b="1" dirty="0">
              <a:solidFill>
                <a:schemeClr val="accent5">
                  <a:lumMod val="75000"/>
                </a:schemeClr>
              </a:solidFill>
            </a:endParaRPr>
          </a:p>
          <a:p>
            <a:pPr>
              <a:spcBef>
                <a:spcPct val="50000"/>
              </a:spcBef>
              <a:buClr>
                <a:srgbClr val="FFCC66"/>
              </a:buClr>
              <a:defRPr/>
            </a:pPr>
            <a:r>
              <a:rPr lang="en-US" sz="2800" dirty="0">
                <a:solidFill>
                  <a:schemeClr val="accent1">
                    <a:lumMod val="50000"/>
                  </a:schemeClr>
                </a:solidFill>
              </a:rPr>
              <a:t>A computer-based system that captures, stores, analyzes, manages, and presents data that is linked to location.</a:t>
            </a:r>
          </a:p>
          <a:p>
            <a:pPr>
              <a:spcBef>
                <a:spcPct val="50000"/>
              </a:spcBef>
              <a:buClr>
                <a:srgbClr val="FFCC66"/>
              </a:buClr>
              <a:defRPr/>
            </a:pPr>
            <a:r>
              <a:rPr lang="en-US" sz="2800" dirty="0">
                <a:solidFill>
                  <a:srgbClr val="FFFFFF"/>
                </a:solidFill>
                <a:effectLst>
                  <a:outerShdw blurRad="38100" dist="38100" dir="2700000" algn="tl">
                    <a:srgbClr val="000000"/>
                  </a:outerShdw>
                </a:effectLst>
              </a:rPr>
              <a:t> </a:t>
            </a:r>
          </a:p>
        </p:txBody>
      </p:sp>
      <p:sp>
        <p:nvSpPr>
          <p:cNvPr id="15" name="TextBox 14"/>
          <p:cNvSpPr txBox="1"/>
          <p:nvPr/>
        </p:nvSpPr>
        <p:spPr>
          <a:xfrm rot="20553025">
            <a:off x="7943218" y="2150847"/>
            <a:ext cx="696678" cy="123111"/>
          </a:xfrm>
          <a:prstGeom prst="rect">
            <a:avLst/>
          </a:prstGeom>
          <a:solidFill>
            <a:schemeClr val="bg1"/>
          </a:solidFill>
        </p:spPr>
        <p:txBody>
          <a:bodyPr wrap="square" lIns="0" tIns="0" rIns="0" bIns="0" rtlCol="0">
            <a:spAutoFit/>
          </a:bodyPr>
          <a:lstStyle/>
          <a:p>
            <a:pPr algn="ctr"/>
            <a:r>
              <a:rPr lang="en-US" sz="800" b="1" spc="100" dirty="0" smtClean="0"/>
              <a:t>People</a:t>
            </a:r>
            <a:endParaRPr lang="en-US" sz="800" b="1" spc="100" dirty="0"/>
          </a:p>
        </p:txBody>
      </p:sp>
      <p:sp>
        <p:nvSpPr>
          <p:cNvPr id="16" name="TextBox 15"/>
          <p:cNvSpPr txBox="1"/>
          <p:nvPr/>
        </p:nvSpPr>
        <p:spPr>
          <a:xfrm rot="20553025">
            <a:off x="7929796" y="2692474"/>
            <a:ext cx="696678" cy="123111"/>
          </a:xfrm>
          <a:prstGeom prst="rect">
            <a:avLst/>
          </a:prstGeom>
          <a:solidFill>
            <a:schemeClr val="bg1"/>
          </a:solidFill>
        </p:spPr>
        <p:txBody>
          <a:bodyPr wrap="square" lIns="0" tIns="0" rIns="0" bIns="0" rtlCol="0">
            <a:spAutoFit/>
          </a:bodyPr>
          <a:lstStyle/>
          <a:p>
            <a:pPr algn="ctr"/>
            <a:r>
              <a:rPr lang="en-US" sz="800" b="1" spc="100" dirty="0" smtClean="0"/>
              <a:t>Buildings</a:t>
            </a:r>
            <a:endParaRPr lang="en-US" sz="800" b="1" spc="100" dirty="0"/>
          </a:p>
        </p:txBody>
      </p:sp>
      <p:sp>
        <p:nvSpPr>
          <p:cNvPr id="17" name="TextBox 16"/>
          <p:cNvSpPr txBox="1"/>
          <p:nvPr/>
        </p:nvSpPr>
        <p:spPr>
          <a:xfrm rot="20553025">
            <a:off x="8085140" y="3212452"/>
            <a:ext cx="696678" cy="123111"/>
          </a:xfrm>
          <a:prstGeom prst="rect">
            <a:avLst/>
          </a:prstGeom>
          <a:solidFill>
            <a:schemeClr val="bg1"/>
          </a:solidFill>
        </p:spPr>
        <p:txBody>
          <a:bodyPr wrap="square" lIns="0" tIns="0" rIns="0" bIns="0" rtlCol="0">
            <a:spAutoFit/>
          </a:bodyPr>
          <a:lstStyle/>
          <a:p>
            <a:pPr algn="ctr"/>
            <a:r>
              <a:rPr lang="en-US" sz="800" b="1" spc="100" dirty="0" smtClean="0"/>
              <a:t>Streets</a:t>
            </a:r>
            <a:endParaRPr lang="en-US" sz="800" b="1" spc="100" dirty="0"/>
          </a:p>
        </p:txBody>
      </p:sp>
      <p:sp>
        <p:nvSpPr>
          <p:cNvPr id="18" name="TextBox 17"/>
          <p:cNvSpPr txBox="1"/>
          <p:nvPr/>
        </p:nvSpPr>
        <p:spPr>
          <a:xfrm rot="20553025">
            <a:off x="8041065" y="4029445"/>
            <a:ext cx="696678" cy="123111"/>
          </a:xfrm>
          <a:prstGeom prst="rect">
            <a:avLst/>
          </a:prstGeom>
          <a:solidFill>
            <a:schemeClr val="bg1"/>
          </a:solidFill>
        </p:spPr>
        <p:txBody>
          <a:bodyPr wrap="square" lIns="0" tIns="0" rIns="0" bIns="0" rtlCol="0">
            <a:spAutoFit/>
          </a:bodyPr>
          <a:lstStyle/>
          <a:p>
            <a:pPr algn="ctr"/>
            <a:r>
              <a:rPr lang="en-US" sz="800" b="1" spc="100" dirty="0" smtClean="0"/>
              <a:t>Reality</a:t>
            </a:r>
            <a:endParaRPr lang="en-US" sz="800" b="1" spc="100" dirty="0"/>
          </a:p>
        </p:txBody>
      </p:sp>
      <p:pic>
        <p:nvPicPr>
          <p:cNvPr id="30" name="Picture 2"/>
          <p:cNvPicPr>
            <a:picLocks noChangeAspect="1" noChangeArrowheads="1"/>
          </p:cNvPicPr>
          <p:nvPr/>
        </p:nvPicPr>
        <p:blipFill>
          <a:blip r:embed="rId4" cstate="print"/>
          <a:srcRect l="11041" t="33552" r="71056" b="52126"/>
          <a:stretch>
            <a:fillRect/>
          </a:stretch>
        </p:blipFill>
        <p:spPr bwMode="auto">
          <a:xfrm>
            <a:off x="0" y="4978400"/>
            <a:ext cx="2148629" cy="1074284"/>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l="11003" t="49209" r="71018" b="36590"/>
          <a:stretch>
            <a:fillRect/>
          </a:stretch>
        </p:blipFill>
        <p:spPr bwMode="auto">
          <a:xfrm>
            <a:off x="2316480" y="4988561"/>
            <a:ext cx="2157750" cy="1065209"/>
          </a:xfrm>
          <a:prstGeom prst="rect">
            <a:avLst/>
          </a:prstGeom>
          <a:noFill/>
          <a:ln w="9525">
            <a:noFill/>
            <a:miter lim="800000"/>
            <a:headEnd/>
            <a:tailEnd/>
          </a:ln>
          <a:effectLst/>
        </p:spPr>
      </p:pic>
      <p:pic>
        <p:nvPicPr>
          <p:cNvPr id="32" name="Picture 2"/>
          <p:cNvPicPr>
            <a:picLocks noChangeAspect="1" noChangeArrowheads="1"/>
          </p:cNvPicPr>
          <p:nvPr/>
        </p:nvPicPr>
        <p:blipFill>
          <a:blip r:embed="rId4" cstate="print"/>
          <a:srcRect l="10927" t="64867" r="70791" b="20932"/>
          <a:stretch>
            <a:fillRect/>
          </a:stretch>
        </p:blipFill>
        <p:spPr bwMode="auto">
          <a:xfrm>
            <a:off x="4612641" y="4978401"/>
            <a:ext cx="2194115" cy="1065209"/>
          </a:xfrm>
          <a:prstGeom prst="rect">
            <a:avLst/>
          </a:prstGeom>
          <a:noFill/>
          <a:ln w="9525">
            <a:noFill/>
            <a:miter lim="800000"/>
            <a:headEnd/>
            <a:tailEnd/>
          </a:ln>
          <a:effectLst/>
        </p:spPr>
      </p:pic>
      <p:pic>
        <p:nvPicPr>
          <p:cNvPr id="33" name="Picture 2"/>
          <p:cNvPicPr>
            <a:picLocks noChangeAspect="1" noChangeArrowheads="1"/>
          </p:cNvPicPr>
          <p:nvPr/>
        </p:nvPicPr>
        <p:blipFill>
          <a:blip r:embed="rId4" cstate="print"/>
          <a:srcRect l="11003" t="80646" r="70791" b="5032"/>
          <a:stretch>
            <a:fillRect/>
          </a:stretch>
        </p:blipFill>
        <p:spPr bwMode="auto">
          <a:xfrm>
            <a:off x="6959007" y="4978400"/>
            <a:ext cx="2184993" cy="1074284"/>
          </a:xfrm>
          <a:prstGeom prst="rect">
            <a:avLst/>
          </a:prstGeom>
          <a:noFill/>
          <a:ln w="9525">
            <a:noFill/>
            <a:miter lim="800000"/>
            <a:headEnd/>
            <a:tailEnd/>
          </a:ln>
          <a:effectLst/>
        </p:spPr>
      </p:pic>
      <p:sp>
        <p:nvSpPr>
          <p:cNvPr id="37" name="Right Arrow 36"/>
          <p:cNvSpPr/>
          <p:nvPr/>
        </p:nvSpPr>
        <p:spPr bwMode="auto">
          <a:xfrm>
            <a:off x="2123440" y="5679440"/>
            <a:ext cx="243840" cy="203200"/>
          </a:xfrm>
          <a:prstGeom prst="rightArrow">
            <a:avLst/>
          </a:prstGeom>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38" name="Right Arrow 37"/>
          <p:cNvSpPr/>
          <p:nvPr/>
        </p:nvSpPr>
        <p:spPr bwMode="auto">
          <a:xfrm>
            <a:off x="4389120" y="5689600"/>
            <a:ext cx="243840" cy="203200"/>
          </a:xfrm>
          <a:prstGeom prst="rightArrow">
            <a:avLst/>
          </a:prstGeom>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39" name="Right Arrow 38"/>
          <p:cNvSpPr/>
          <p:nvPr/>
        </p:nvSpPr>
        <p:spPr bwMode="auto">
          <a:xfrm>
            <a:off x="6736080" y="5659120"/>
            <a:ext cx="243840" cy="203200"/>
          </a:xfrm>
          <a:prstGeom prst="rightArrow">
            <a:avLst/>
          </a:prstGeom>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Slide Number Placeholder 3"/>
          <p:cNvSpPr txBox="1">
            <a:spLocks/>
          </p:cNvSpPr>
          <p:nvPr/>
        </p:nvSpPr>
        <p:spPr>
          <a:xfrm>
            <a:off x="89770" y="6455297"/>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AFF3D7CB-F53E-4F9B-B140-8198E78327CD}"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5" name="Slide Number Placeholder 3"/>
          <p:cNvSpPr txBox="1">
            <a:spLocks/>
          </p:cNvSpPr>
          <p:nvPr/>
        </p:nvSpPr>
        <p:spPr>
          <a:xfrm>
            <a:off x="5867400" y="6381750"/>
            <a:ext cx="3276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rPr>
              <a:t>Source: ESRI</a:t>
            </a:r>
            <a:endParaRPr kumimoji="0" lang="en-US" sz="1400" b="0" i="0" u="none" strike="noStrike" kern="1200" cap="none" spc="0" normalizeH="0" baseline="0" noProof="0" dirty="0">
              <a:ln>
                <a:noFill/>
              </a:ln>
              <a:solidFill>
                <a:schemeClr val="tx1"/>
              </a:solidFill>
              <a:effectLst/>
              <a:uLnTx/>
              <a:uFillTx/>
              <a:latin typeface="Calibri" pitchFamily="34" charset="0"/>
            </a:endParaRPr>
          </a:p>
        </p:txBody>
      </p:sp>
      <p:sp>
        <p:nvSpPr>
          <p:cNvPr id="34" name="Title 33"/>
          <p:cNvSpPr>
            <a:spLocks noGrp="1"/>
          </p:cNvSpPr>
          <p:nvPr>
            <p:ph type="title"/>
          </p:nvPr>
        </p:nvSpPr>
        <p:spPr/>
        <p:txBody>
          <a:bodyPr/>
          <a:lstStyle/>
          <a:p>
            <a:r>
              <a:rPr lang="en-US" dirty="0" smtClean="0"/>
              <a:t>What is GIS?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lide(fromLeft)">
                                      <p:cBhvr>
                                        <p:cTn id="12" dur="500"/>
                                        <p:tgtEl>
                                          <p:spTgt spid="37"/>
                                        </p:tgtEl>
                                      </p:cBhvr>
                                    </p:animEffect>
                                  </p:childTnLst>
                                </p:cTn>
                              </p:par>
                              <p:par>
                                <p:cTn id="13" presetID="12" presetClass="entr" presetSubtype="8"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lide(from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lide(fromLeft)">
                                      <p:cBhvr>
                                        <p:cTn id="20" dur="500"/>
                                        <p:tgtEl>
                                          <p:spTgt spid="32"/>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slide(from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slide(fromLeft)">
                                      <p:cBhvr>
                                        <p:cTn id="28" dur="500"/>
                                        <p:tgtEl>
                                          <p:spTgt spid="39"/>
                                        </p:tgtEl>
                                      </p:cBhvr>
                                    </p:animEffect>
                                  </p:childTnLst>
                                </p:cTn>
                              </p:par>
                              <p:par>
                                <p:cTn id="29" presetID="12" presetClass="entr" presetSubtype="8"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slide(from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0-#ppt_h/2"/>
                                          </p:val>
                                        </p:tav>
                                        <p:tav tm="100000">
                                          <p:val>
                                            <p:strVal val="#ppt_y"/>
                                          </p:val>
                                        </p:tav>
                                      </p:tavLst>
                                    </p:anim>
                                  </p:childTnLst>
                                </p:cTn>
                              </p:par>
                              <p:par>
                                <p:cTn id="64" presetID="2" presetClass="entr" presetSubtype="1"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7"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73711" y="3609892"/>
            <a:ext cx="5367131" cy="127221"/>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pic>
        <p:nvPicPr>
          <p:cNvPr id="668676" name="Picture 4" descr="C:\GIS\Projects\Atlanta\Images\table.t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3137648"/>
            <a:ext cx="6705600" cy="2717800"/>
          </a:xfrm>
          <a:prstGeom prst="rect">
            <a:avLst/>
          </a:prstGeom>
          <a:noFill/>
        </p:spPr>
      </p:pic>
      <p:sp>
        <p:nvSpPr>
          <p:cNvPr id="668674" name="Rectangle 2"/>
          <p:cNvSpPr>
            <a:spLocks noGrp="1" noChangeArrowheads="1"/>
          </p:cNvSpPr>
          <p:nvPr>
            <p:ph type="title"/>
          </p:nvPr>
        </p:nvSpPr>
        <p:spPr/>
        <p:txBody>
          <a:bodyPr/>
          <a:lstStyle/>
          <a:p>
            <a:r>
              <a:rPr lang="en-US" dirty="0" smtClean="0">
                <a:effectLst/>
              </a:rPr>
              <a:t>GIS</a:t>
            </a:r>
            <a:r>
              <a:rPr lang="en-US" dirty="0" smtClean="0"/>
              <a:t> Data Types</a:t>
            </a:r>
            <a:endParaRPr lang="en-US" dirty="0"/>
          </a:p>
        </p:txBody>
      </p:sp>
      <p:pic>
        <p:nvPicPr>
          <p:cNvPr id="668677" name="Picture 5" descr="C:\GIS\Projects\Atlanta\Images\atlanta_pop.tif"/>
          <p:cNvPicPr>
            <a:picLocks noChangeAspect="1" noChangeArrowheads="1"/>
          </p:cNvPicPr>
          <p:nvPr/>
        </p:nvPicPr>
        <p:blipFill>
          <a:blip r:embed="rId4" cstate="print"/>
          <a:srcRect/>
          <a:stretch>
            <a:fillRect/>
          </a:stretch>
        </p:blipFill>
        <p:spPr bwMode="auto">
          <a:xfrm>
            <a:off x="5759450" y="3124200"/>
            <a:ext cx="3388039" cy="3161461"/>
          </a:xfrm>
          <a:prstGeom prst="rect">
            <a:avLst/>
          </a:prstGeom>
          <a:noFill/>
        </p:spPr>
      </p:pic>
      <p:sp>
        <p:nvSpPr>
          <p:cNvPr id="668678" name="Line 6"/>
          <p:cNvSpPr>
            <a:spLocks noChangeShapeType="1"/>
          </p:cNvSpPr>
          <p:nvPr/>
        </p:nvSpPr>
        <p:spPr bwMode="auto">
          <a:xfrm>
            <a:off x="5764696" y="3705308"/>
            <a:ext cx="1367624" cy="508883"/>
          </a:xfrm>
          <a:prstGeom prst="line">
            <a:avLst/>
          </a:prstGeom>
          <a:noFill/>
          <a:ln w="76200">
            <a:solidFill>
              <a:schemeClr val="accent1">
                <a:lumMod val="50000"/>
              </a:schemeClr>
            </a:solidFill>
            <a:round/>
            <a:headEnd type="triangle"/>
            <a:tailEnd type="triangle" w="med" len="med"/>
          </a:ln>
          <a:effectLst/>
        </p:spPr>
        <p:txBody>
          <a:bodyPr/>
          <a:lstStyle/>
          <a:p>
            <a:endParaRPr lang="en-US"/>
          </a:p>
        </p:txBody>
      </p:sp>
      <p:sp>
        <p:nvSpPr>
          <p:cNvPr id="7" name="TextBox 5"/>
          <p:cNvSpPr txBox="1">
            <a:spLocks noChangeArrowheads="1"/>
          </p:cNvSpPr>
          <p:nvPr/>
        </p:nvSpPr>
        <p:spPr bwMode="auto">
          <a:xfrm>
            <a:off x="614978" y="1248783"/>
            <a:ext cx="6872942" cy="1231106"/>
          </a:xfrm>
          <a:prstGeom prst="rect">
            <a:avLst/>
          </a:prstGeom>
          <a:noFill/>
          <a:ln w="9525">
            <a:noFill/>
            <a:miter lim="800000"/>
            <a:headEnd/>
            <a:tailEnd/>
          </a:ln>
        </p:spPr>
        <p:txBody>
          <a:bodyPr wrap="square">
            <a:spAutoFit/>
          </a:bodyPr>
          <a:lstStyle/>
          <a:p>
            <a:pPr marL="342900" indent="-342900">
              <a:spcAft>
                <a:spcPts val="1200"/>
              </a:spcAft>
              <a:buFont typeface="Arial" pitchFamily="34" charset="0"/>
              <a:buChar char="•"/>
            </a:pPr>
            <a:r>
              <a:rPr lang="en-US" sz="3200" dirty="0" smtClean="0">
                <a:solidFill>
                  <a:schemeClr val="accent1">
                    <a:lumMod val="50000"/>
                  </a:schemeClr>
                </a:solidFill>
                <a:latin typeface="Calibri" pitchFamily="34" charset="0"/>
              </a:rPr>
              <a:t>Spatial (geographic) – where?</a:t>
            </a:r>
          </a:p>
          <a:p>
            <a:pPr marL="342900" indent="-342900">
              <a:spcAft>
                <a:spcPts val="1200"/>
              </a:spcAft>
              <a:buFont typeface="Arial" pitchFamily="34" charset="0"/>
              <a:buChar char="•"/>
            </a:pPr>
            <a:r>
              <a:rPr lang="en-US" sz="3200" dirty="0" smtClean="0">
                <a:solidFill>
                  <a:schemeClr val="accent1">
                    <a:lumMod val="50000"/>
                  </a:schemeClr>
                </a:solidFill>
                <a:latin typeface="Calibri" pitchFamily="34" charset="0"/>
              </a:rPr>
              <a:t>Attribute (descriptive) – what?</a:t>
            </a:r>
            <a:endParaRPr lang="en-US" sz="3200" dirty="0">
              <a:solidFill>
                <a:schemeClr val="accent1">
                  <a:lumMod val="50000"/>
                </a:schemeClr>
              </a:solidFill>
              <a:latin typeface="Calibri" pitchFamily="34" charset="0"/>
            </a:endParaRPr>
          </a:p>
        </p:txBody>
      </p:sp>
      <p:sp>
        <p:nvSpPr>
          <p:cNvPr id="8" name="Slide Number Placeholder 3"/>
          <p:cNvSpPr txBox="1">
            <a:spLocks/>
          </p:cNvSpPr>
          <p:nvPr/>
        </p:nvSpPr>
        <p:spPr>
          <a:xfrm>
            <a:off x="5867400" y="6381750"/>
            <a:ext cx="3276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rPr>
              <a:t>Source: TPL </a:t>
            </a:r>
            <a:r>
              <a:rPr kumimoji="0" lang="en-US" sz="1400" b="0" i="0" u="none" strike="noStrike" kern="1200" cap="none" spc="0" normalizeH="0" baseline="0" noProof="0" dirty="0" err="1" smtClean="0">
                <a:ln>
                  <a:noFill/>
                </a:ln>
                <a:solidFill>
                  <a:schemeClr val="tx1"/>
                </a:solidFill>
                <a:effectLst/>
                <a:uLnTx/>
                <a:uFillTx/>
                <a:latin typeface="Calibri" pitchFamily="34" charset="0"/>
              </a:rPr>
              <a:t>Greenprinting</a:t>
            </a:r>
            <a:r>
              <a:rPr kumimoji="0" lang="en-US" sz="1400" b="0" i="0" u="none" strike="noStrike" kern="1200" cap="none" spc="0" normalizeH="0" baseline="0" noProof="0" dirty="0" smtClean="0">
                <a:ln>
                  <a:noFill/>
                </a:ln>
                <a:solidFill>
                  <a:schemeClr val="tx1"/>
                </a:solidFill>
                <a:effectLst/>
                <a:uLnTx/>
                <a:uFillTx/>
                <a:latin typeface="Calibri" pitchFamily="34" charset="0"/>
              </a:rPr>
              <a:t> Analysis Unit</a:t>
            </a:r>
            <a:endParaRPr kumimoji="0" lang="en-US" sz="1400" b="0" i="0" u="none" strike="noStrike" kern="1200" cap="none" spc="0" normalizeH="0" baseline="0" noProof="0" dirty="0">
              <a:ln>
                <a:noFill/>
              </a:ln>
              <a:solidFill>
                <a:schemeClr val="tx1"/>
              </a:solidFill>
              <a:effectLst/>
              <a:uLnTx/>
              <a:uFillTx/>
              <a:latin typeface="Calibri" pitchFamily="34" charset="0"/>
            </a:endParaRPr>
          </a:p>
        </p:txBody>
      </p:sp>
      <p:sp>
        <p:nvSpPr>
          <p:cNvPr id="9" name="Slide Number Placeholder 8"/>
          <p:cNvSpPr>
            <a:spLocks noGrp="1"/>
          </p:cNvSpPr>
          <p:nvPr>
            <p:ph type="sldNum" sz="quarter" idx="10"/>
          </p:nvPr>
        </p:nvSpPr>
        <p:spPr/>
        <p:txBody>
          <a:bodyPr/>
          <a:lstStyle/>
          <a:p>
            <a:fld id="{AFF3D7CB-F53E-4F9B-B140-8198E78327CD}" type="slidenum">
              <a:rPr lang="en-US" smtClean="0"/>
              <a:pPr/>
              <a:t>3</a:t>
            </a:fld>
            <a:endParaRPr lang="en-US"/>
          </a:p>
        </p:txBody>
      </p:sp>
      <p:sp>
        <p:nvSpPr>
          <p:cNvPr id="12" name="Freeform 11"/>
          <p:cNvSpPr/>
          <p:nvPr/>
        </p:nvSpPr>
        <p:spPr bwMode="auto">
          <a:xfrm>
            <a:off x="7122795" y="4124325"/>
            <a:ext cx="373380" cy="436245"/>
          </a:xfrm>
          <a:custGeom>
            <a:avLst/>
            <a:gdLst>
              <a:gd name="connsiteX0" fmla="*/ 0 w 373380"/>
              <a:gd name="connsiteY0" fmla="*/ 0 h 436245"/>
              <a:gd name="connsiteX1" fmla="*/ 53340 w 373380"/>
              <a:gd name="connsiteY1" fmla="*/ 15240 h 436245"/>
              <a:gd name="connsiteX2" fmla="*/ 53340 w 373380"/>
              <a:gd name="connsiteY2" fmla="*/ 15240 h 436245"/>
              <a:gd name="connsiteX3" fmla="*/ 70485 w 373380"/>
              <a:gd name="connsiteY3" fmla="*/ 45720 h 436245"/>
              <a:gd name="connsiteX4" fmla="*/ 89535 w 373380"/>
              <a:gd name="connsiteY4" fmla="*/ 53340 h 436245"/>
              <a:gd name="connsiteX5" fmla="*/ 123825 w 373380"/>
              <a:gd name="connsiteY5" fmla="*/ 89535 h 436245"/>
              <a:gd name="connsiteX6" fmla="*/ 125730 w 373380"/>
              <a:gd name="connsiteY6" fmla="*/ 114300 h 436245"/>
              <a:gd name="connsiteX7" fmla="*/ 137160 w 373380"/>
              <a:gd name="connsiteY7" fmla="*/ 121920 h 436245"/>
              <a:gd name="connsiteX8" fmla="*/ 144780 w 373380"/>
              <a:gd name="connsiteY8" fmla="*/ 123825 h 436245"/>
              <a:gd name="connsiteX9" fmla="*/ 152400 w 373380"/>
              <a:gd name="connsiteY9" fmla="*/ 133350 h 436245"/>
              <a:gd name="connsiteX10" fmla="*/ 184785 w 373380"/>
              <a:gd name="connsiteY10" fmla="*/ 163830 h 436245"/>
              <a:gd name="connsiteX11" fmla="*/ 205740 w 373380"/>
              <a:gd name="connsiteY11" fmla="*/ 173355 h 436245"/>
              <a:gd name="connsiteX12" fmla="*/ 289560 w 373380"/>
              <a:gd name="connsiteY12" fmla="*/ 245745 h 436245"/>
              <a:gd name="connsiteX13" fmla="*/ 283845 w 373380"/>
              <a:gd name="connsiteY13" fmla="*/ 266700 h 436245"/>
              <a:gd name="connsiteX14" fmla="*/ 331470 w 373380"/>
              <a:gd name="connsiteY14" fmla="*/ 293370 h 436245"/>
              <a:gd name="connsiteX15" fmla="*/ 329565 w 373380"/>
              <a:gd name="connsiteY15" fmla="*/ 331470 h 436245"/>
              <a:gd name="connsiteX16" fmla="*/ 373380 w 373380"/>
              <a:gd name="connsiteY16" fmla="*/ 396240 h 436245"/>
              <a:gd name="connsiteX17" fmla="*/ 337185 w 373380"/>
              <a:gd name="connsiteY17" fmla="*/ 436245 h 436245"/>
              <a:gd name="connsiteX18" fmla="*/ 323850 w 373380"/>
              <a:gd name="connsiteY18" fmla="*/ 428625 h 436245"/>
              <a:gd name="connsiteX19" fmla="*/ 270510 w 373380"/>
              <a:gd name="connsiteY19" fmla="*/ 428625 h 436245"/>
              <a:gd name="connsiteX20" fmla="*/ 262890 w 373380"/>
              <a:gd name="connsiteY20" fmla="*/ 436245 h 436245"/>
              <a:gd name="connsiteX21" fmla="*/ 234315 w 373380"/>
              <a:gd name="connsiteY21" fmla="*/ 434340 h 436245"/>
              <a:gd name="connsiteX22" fmla="*/ 209550 w 373380"/>
              <a:gd name="connsiteY22" fmla="*/ 421005 h 436245"/>
              <a:gd name="connsiteX23" fmla="*/ 198120 w 373380"/>
              <a:gd name="connsiteY23" fmla="*/ 413385 h 436245"/>
              <a:gd name="connsiteX24" fmla="*/ 200025 w 373380"/>
              <a:gd name="connsiteY24" fmla="*/ 400050 h 436245"/>
              <a:gd name="connsiteX25" fmla="*/ 192405 w 373380"/>
              <a:gd name="connsiteY25" fmla="*/ 398145 h 436245"/>
              <a:gd name="connsiteX26" fmla="*/ 194310 w 373380"/>
              <a:gd name="connsiteY26" fmla="*/ 381000 h 436245"/>
              <a:gd name="connsiteX27" fmla="*/ 184785 w 373380"/>
              <a:gd name="connsiteY27" fmla="*/ 373380 h 436245"/>
              <a:gd name="connsiteX28" fmla="*/ 188595 w 373380"/>
              <a:gd name="connsiteY28" fmla="*/ 337185 h 436245"/>
              <a:gd name="connsiteX29" fmla="*/ 177165 w 373380"/>
              <a:gd name="connsiteY29" fmla="*/ 327660 h 436245"/>
              <a:gd name="connsiteX30" fmla="*/ 158115 w 373380"/>
              <a:gd name="connsiteY30" fmla="*/ 323850 h 436245"/>
              <a:gd name="connsiteX31" fmla="*/ 148590 w 373380"/>
              <a:gd name="connsiteY31" fmla="*/ 325755 h 436245"/>
              <a:gd name="connsiteX32" fmla="*/ 140970 w 373380"/>
              <a:gd name="connsiteY32" fmla="*/ 333375 h 436245"/>
              <a:gd name="connsiteX33" fmla="*/ 120015 w 373380"/>
              <a:gd name="connsiteY33" fmla="*/ 333375 h 436245"/>
              <a:gd name="connsiteX34" fmla="*/ 120015 w 373380"/>
              <a:gd name="connsiteY34" fmla="*/ 283845 h 436245"/>
              <a:gd name="connsiteX35" fmla="*/ 106680 w 373380"/>
              <a:gd name="connsiteY35" fmla="*/ 274320 h 436245"/>
              <a:gd name="connsiteX36" fmla="*/ 104775 w 373380"/>
              <a:gd name="connsiteY36" fmla="*/ 238125 h 436245"/>
              <a:gd name="connsiteX37" fmla="*/ 95250 w 373380"/>
              <a:gd name="connsiteY37" fmla="*/ 234315 h 436245"/>
              <a:gd name="connsiteX38" fmla="*/ 99060 w 373380"/>
              <a:gd name="connsiteY38" fmla="*/ 200025 h 436245"/>
              <a:gd name="connsiteX39" fmla="*/ 81915 w 373380"/>
              <a:gd name="connsiteY39" fmla="*/ 200025 h 436245"/>
              <a:gd name="connsiteX40" fmla="*/ 72390 w 373380"/>
              <a:gd name="connsiteY40" fmla="*/ 211455 h 436245"/>
              <a:gd name="connsiteX41" fmla="*/ 51435 w 373380"/>
              <a:gd name="connsiteY41" fmla="*/ 196215 h 436245"/>
              <a:gd name="connsiteX42" fmla="*/ 51435 w 373380"/>
              <a:gd name="connsiteY42" fmla="*/ 177165 h 436245"/>
              <a:gd name="connsiteX43" fmla="*/ 59055 w 373380"/>
              <a:gd name="connsiteY43" fmla="*/ 167640 h 436245"/>
              <a:gd name="connsiteX44" fmla="*/ 57150 w 373380"/>
              <a:gd name="connsiteY44" fmla="*/ 158115 h 436245"/>
              <a:gd name="connsiteX45" fmla="*/ 49530 w 373380"/>
              <a:gd name="connsiteY45" fmla="*/ 152400 h 436245"/>
              <a:gd name="connsiteX46" fmla="*/ 32385 w 373380"/>
              <a:gd name="connsiteY46" fmla="*/ 150495 h 436245"/>
              <a:gd name="connsiteX47" fmla="*/ 24765 w 373380"/>
              <a:gd name="connsiteY47" fmla="*/ 133350 h 436245"/>
              <a:gd name="connsiteX48" fmla="*/ 30480 w 373380"/>
              <a:gd name="connsiteY48" fmla="*/ 121920 h 436245"/>
              <a:gd name="connsiteX49" fmla="*/ 32385 w 373380"/>
              <a:gd name="connsiteY49" fmla="*/ 110490 h 436245"/>
              <a:gd name="connsiteX50" fmla="*/ 41910 w 373380"/>
              <a:gd name="connsiteY50" fmla="*/ 102870 h 436245"/>
              <a:gd name="connsiteX51" fmla="*/ 55245 w 373380"/>
              <a:gd name="connsiteY51" fmla="*/ 102870 h 436245"/>
              <a:gd name="connsiteX52" fmla="*/ 70485 w 373380"/>
              <a:gd name="connsiteY52" fmla="*/ 114300 h 436245"/>
              <a:gd name="connsiteX53" fmla="*/ 40005 w 373380"/>
              <a:gd name="connsiteY53" fmla="*/ 74295 h 436245"/>
              <a:gd name="connsiteX54" fmla="*/ 40005 w 373380"/>
              <a:gd name="connsiteY54" fmla="*/ 68580 h 436245"/>
              <a:gd name="connsiteX55" fmla="*/ 0 w 373380"/>
              <a:gd name="connsiteY55" fmla="*/ 0 h 43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73380" h="436245">
                <a:moveTo>
                  <a:pt x="0" y="0"/>
                </a:moveTo>
                <a:lnTo>
                  <a:pt x="53340" y="15240"/>
                </a:lnTo>
                <a:lnTo>
                  <a:pt x="53340" y="15240"/>
                </a:lnTo>
                <a:lnTo>
                  <a:pt x="70485" y="45720"/>
                </a:lnTo>
                <a:lnTo>
                  <a:pt x="89535" y="53340"/>
                </a:lnTo>
                <a:lnTo>
                  <a:pt x="123825" y="89535"/>
                </a:lnTo>
                <a:lnTo>
                  <a:pt x="125730" y="114300"/>
                </a:lnTo>
                <a:lnTo>
                  <a:pt x="137160" y="121920"/>
                </a:lnTo>
                <a:lnTo>
                  <a:pt x="144780" y="123825"/>
                </a:lnTo>
                <a:lnTo>
                  <a:pt x="152400" y="133350"/>
                </a:lnTo>
                <a:lnTo>
                  <a:pt x="184785" y="163830"/>
                </a:lnTo>
                <a:lnTo>
                  <a:pt x="205740" y="173355"/>
                </a:lnTo>
                <a:lnTo>
                  <a:pt x="289560" y="245745"/>
                </a:lnTo>
                <a:lnTo>
                  <a:pt x="283845" y="266700"/>
                </a:lnTo>
                <a:lnTo>
                  <a:pt x="331470" y="293370"/>
                </a:lnTo>
                <a:lnTo>
                  <a:pt x="329565" y="331470"/>
                </a:lnTo>
                <a:lnTo>
                  <a:pt x="373380" y="396240"/>
                </a:lnTo>
                <a:lnTo>
                  <a:pt x="337185" y="436245"/>
                </a:lnTo>
                <a:lnTo>
                  <a:pt x="323850" y="428625"/>
                </a:lnTo>
                <a:lnTo>
                  <a:pt x="270510" y="428625"/>
                </a:lnTo>
                <a:lnTo>
                  <a:pt x="262890" y="436245"/>
                </a:lnTo>
                <a:lnTo>
                  <a:pt x="234315" y="434340"/>
                </a:lnTo>
                <a:lnTo>
                  <a:pt x="209550" y="421005"/>
                </a:lnTo>
                <a:lnTo>
                  <a:pt x="198120" y="413385"/>
                </a:lnTo>
                <a:lnTo>
                  <a:pt x="200025" y="400050"/>
                </a:lnTo>
                <a:lnTo>
                  <a:pt x="192405" y="398145"/>
                </a:lnTo>
                <a:lnTo>
                  <a:pt x="194310" y="381000"/>
                </a:lnTo>
                <a:lnTo>
                  <a:pt x="184785" y="373380"/>
                </a:lnTo>
                <a:lnTo>
                  <a:pt x="188595" y="337185"/>
                </a:lnTo>
                <a:lnTo>
                  <a:pt x="177165" y="327660"/>
                </a:lnTo>
                <a:lnTo>
                  <a:pt x="158115" y="323850"/>
                </a:lnTo>
                <a:lnTo>
                  <a:pt x="148590" y="325755"/>
                </a:lnTo>
                <a:lnTo>
                  <a:pt x="140970" y="333375"/>
                </a:lnTo>
                <a:lnTo>
                  <a:pt x="120015" y="333375"/>
                </a:lnTo>
                <a:lnTo>
                  <a:pt x="120015" y="283845"/>
                </a:lnTo>
                <a:lnTo>
                  <a:pt x="106680" y="274320"/>
                </a:lnTo>
                <a:lnTo>
                  <a:pt x="104775" y="238125"/>
                </a:lnTo>
                <a:lnTo>
                  <a:pt x="95250" y="234315"/>
                </a:lnTo>
                <a:lnTo>
                  <a:pt x="99060" y="200025"/>
                </a:lnTo>
                <a:lnTo>
                  <a:pt x="81915" y="200025"/>
                </a:lnTo>
                <a:lnTo>
                  <a:pt x="72390" y="211455"/>
                </a:lnTo>
                <a:lnTo>
                  <a:pt x="51435" y="196215"/>
                </a:lnTo>
                <a:lnTo>
                  <a:pt x="51435" y="177165"/>
                </a:lnTo>
                <a:lnTo>
                  <a:pt x="59055" y="167640"/>
                </a:lnTo>
                <a:lnTo>
                  <a:pt x="57150" y="158115"/>
                </a:lnTo>
                <a:lnTo>
                  <a:pt x="49530" y="152400"/>
                </a:lnTo>
                <a:lnTo>
                  <a:pt x="32385" y="150495"/>
                </a:lnTo>
                <a:lnTo>
                  <a:pt x="24765" y="133350"/>
                </a:lnTo>
                <a:lnTo>
                  <a:pt x="30480" y="121920"/>
                </a:lnTo>
                <a:lnTo>
                  <a:pt x="32385" y="110490"/>
                </a:lnTo>
                <a:lnTo>
                  <a:pt x="41910" y="102870"/>
                </a:lnTo>
                <a:lnTo>
                  <a:pt x="55245" y="102870"/>
                </a:lnTo>
                <a:lnTo>
                  <a:pt x="70485" y="114300"/>
                </a:lnTo>
                <a:lnTo>
                  <a:pt x="40005" y="74295"/>
                </a:lnTo>
                <a:lnTo>
                  <a:pt x="40005" y="68580"/>
                </a:lnTo>
                <a:lnTo>
                  <a:pt x="0" y="0"/>
                </a:lnTo>
                <a:close/>
              </a:path>
            </a:pathLst>
          </a:custGeom>
          <a:noFill/>
          <a:ln w="2857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13" name="Rectangle 12"/>
          <p:cNvSpPr/>
          <p:nvPr/>
        </p:nvSpPr>
        <p:spPr bwMode="auto">
          <a:xfrm>
            <a:off x="5246177" y="3456122"/>
            <a:ext cx="534692" cy="2417736"/>
          </a:xfrm>
          <a:prstGeom prst="rect">
            <a:avLst/>
          </a:prstGeom>
          <a:noFill/>
          <a:ln w="508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668677"/>
                                        </p:tgtEl>
                                        <p:attrNameLst>
                                          <p:attrName>style.visibility</p:attrName>
                                        </p:attrNameLst>
                                      </p:cBhvr>
                                      <p:to>
                                        <p:strVal val="visible"/>
                                      </p:to>
                                    </p:set>
                                    <p:animEffect transition="in" filter="dissolve">
                                      <p:cBhvr>
                                        <p:cTn id="9" dur="500"/>
                                        <p:tgtEl>
                                          <p:spTgt spid="66867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68676"/>
                                        </p:tgtEl>
                                        <p:attrNameLst>
                                          <p:attrName>style.visibility</p:attrName>
                                        </p:attrNameLst>
                                      </p:cBhvr>
                                      <p:to>
                                        <p:strVal val="visible"/>
                                      </p:to>
                                    </p:set>
                                    <p:anim calcmode="lin" valueType="num">
                                      <p:cBhvr additive="base">
                                        <p:cTn id="14" dur="500" fill="hold"/>
                                        <p:tgtEl>
                                          <p:spTgt spid="668676"/>
                                        </p:tgtEl>
                                        <p:attrNameLst>
                                          <p:attrName>ppt_x</p:attrName>
                                        </p:attrNameLst>
                                      </p:cBhvr>
                                      <p:tavLst>
                                        <p:tav tm="0">
                                          <p:val>
                                            <p:strVal val="0-#ppt_w/2"/>
                                          </p:val>
                                        </p:tav>
                                        <p:tav tm="100000">
                                          <p:val>
                                            <p:strVal val="#ppt_x"/>
                                          </p:val>
                                        </p:tav>
                                      </p:tavLst>
                                    </p:anim>
                                    <p:anim calcmode="lin" valueType="num">
                                      <p:cBhvr additive="base">
                                        <p:cTn id="15" dur="500" fill="hold"/>
                                        <p:tgtEl>
                                          <p:spTgt spid="668676"/>
                                        </p:tgtEl>
                                        <p:attrNameLst>
                                          <p:attrName>ppt_y</p:attrName>
                                        </p:attrNameLst>
                                      </p:cBhvr>
                                      <p:tavLst>
                                        <p:tav tm="0">
                                          <p:val>
                                            <p:strVal val="#ppt_y"/>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686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68678"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89147" y="1139483"/>
            <a:ext cx="5327977" cy="42293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92834" y="1623951"/>
            <a:ext cx="5394016" cy="3952998"/>
          </a:xfrm>
          <a:prstGeom prst="rect">
            <a:avLst/>
          </a:prstGeom>
          <a:noFill/>
          <a:ln w="9525">
            <a:noFill/>
            <a:miter lim="800000"/>
            <a:headEnd/>
            <a:tailEnd/>
          </a:ln>
          <a:effectLst/>
        </p:spPr>
      </p:pic>
      <p:pic>
        <p:nvPicPr>
          <p:cNvPr id="18" name="Picture 1"/>
          <p:cNvPicPr>
            <a:picLocks noChangeAspect="1" noChangeArrowheads="1"/>
          </p:cNvPicPr>
          <p:nvPr/>
        </p:nvPicPr>
        <p:blipFill>
          <a:blip r:embed="rId5" cstate="print"/>
          <a:srcRect/>
          <a:stretch>
            <a:fillRect/>
          </a:stretch>
        </p:blipFill>
        <p:spPr bwMode="auto">
          <a:xfrm>
            <a:off x="4817513" y="2397638"/>
            <a:ext cx="4269337" cy="1376924"/>
          </a:xfrm>
          <a:prstGeom prst="rect">
            <a:avLst/>
          </a:prstGeom>
          <a:noFill/>
          <a:ln w="9525">
            <a:noFill/>
            <a:miter lim="800000"/>
            <a:headEnd/>
            <a:tailEnd/>
          </a:ln>
          <a:effectLst/>
        </p:spPr>
      </p:pic>
      <p:pic>
        <p:nvPicPr>
          <p:cNvPr id="15" name="Picture 5"/>
          <p:cNvPicPr>
            <a:picLocks noChangeAspect="1" noChangeArrowheads="1"/>
          </p:cNvPicPr>
          <p:nvPr/>
        </p:nvPicPr>
        <p:blipFill>
          <a:blip r:embed="rId6" cstate="print"/>
          <a:srcRect l="1777" t="16638" r="3002" b="17480"/>
          <a:stretch>
            <a:fillRect/>
          </a:stretch>
        </p:blipFill>
        <p:spPr bwMode="auto">
          <a:xfrm>
            <a:off x="4757420" y="1785829"/>
            <a:ext cx="3811767" cy="3720053"/>
          </a:xfrm>
          <a:prstGeom prst="rect">
            <a:avLst/>
          </a:prstGeom>
          <a:noFill/>
          <a:ln w="9525">
            <a:noFill/>
            <a:miter lim="800000"/>
            <a:headEnd/>
            <a:tailEnd/>
          </a:ln>
          <a:effectLst>
            <a:outerShdw blurRad="114300" dist="50800" dir="5400000" sx="60000" sy="60000" algn="ctr">
              <a:srgbClr val="000000">
                <a:alpha val="33000"/>
              </a:srgbClr>
            </a:outerShdw>
          </a:effectLst>
        </p:spPr>
      </p:pic>
      <p:sp>
        <p:nvSpPr>
          <p:cNvPr id="7" name="Title 6"/>
          <p:cNvSpPr>
            <a:spLocks noGrp="1"/>
          </p:cNvSpPr>
          <p:nvPr>
            <p:ph type="title"/>
          </p:nvPr>
        </p:nvSpPr>
        <p:spPr/>
        <p:txBody>
          <a:bodyPr/>
          <a:lstStyle/>
          <a:p>
            <a:r>
              <a:rPr lang="en-US" dirty="0" smtClean="0"/>
              <a:t>What Can GIS Do?</a:t>
            </a:r>
            <a:endParaRPr lang="en-US" dirty="0"/>
          </a:p>
        </p:txBody>
      </p:sp>
      <p:sp>
        <p:nvSpPr>
          <p:cNvPr id="8195" name="Text Box 1027"/>
          <p:cNvSpPr txBox="1">
            <a:spLocks noChangeArrowheads="1"/>
          </p:cNvSpPr>
          <p:nvPr/>
        </p:nvSpPr>
        <p:spPr bwMode="auto">
          <a:xfrm>
            <a:off x="685800" y="2286000"/>
            <a:ext cx="8001000" cy="396875"/>
          </a:xfrm>
          <a:prstGeom prst="rect">
            <a:avLst/>
          </a:prstGeom>
          <a:noFill/>
          <a:ln w="9525">
            <a:noFill/>
            <a:miter lim="800000"/>
            <a:headEnd/>
            <a:tailEnd/>
          </a:ln>
        </p:spPr>
        <p:txBody>
          <a:bodyPr>
            <a:spAutoFit/>
          </a:bodyPr>
          <a:lstStyle/>
          <a:p>
            <a:pPr>
              <a:spcBef>
                <a:spcPct val="50000"/>
              </a:spcBef>
            </a:pPr>
            <a:endParaRPr lang="en-US" sz="2000">
              <a:solidFill>
                <a:srgbClr val="000000"/>
              </a:solidFill>
              <a:latin typeface="Times New Roman" pitchFamily="18" charset="0"/>
            </a:endParaRPr>
          </a:p>
        </p:txBody>
      </p:sp>
      <p:sp>
        <p:nvSpPr>
          <p:cNvPr id="8196" name="Text Box 1029"/>
          <p:cNvSpPr txBox="1">
            <a:spLocks noChangeArrowheads="1"/>
          </p:cNvSpPr>
          <p:nvPr/>
        </p:nvSpPr>
        <p:spPr bwMode="auto">
          <a:xfrm>
            <a:off x="5486400" y="6248400"/>
            <a:ext cx="3657600" cy="396875"/>
          </a:xfrm>
          <a:prstGeom prst="rect">
            <a:avLst/>
          </a:prstGeom>
          <a:noFill/>
          <a:ln w="9525">
            <a:noFill/>
            <a:miter lim="800000"/>
            <a:headEnd/>
            <a:tailEnd/>
          </a:ln>
        </p:spPr>
        <p:txBody>
          <a:bodyPr>
            <a:spAutoFit/>
          </a:bodyPr>
          <a:lstStyle/>
          <a:p>
            <a:pPr algn="ctr">
              <a:spcBef>
                <a:spcPct val="50000"/>
              </a:spcBef>
            </a:pPr>
            <a:endParaRPr lang="en-US" sz="2000">
              <a:solidFill>
                <a:srgbClr val="FFFF00"/>
              </a:solidFill>
              <a:latin typeface="Times New Roman" pitchFamily="18" charset="0"/>
            </a:endParaRPr>
          </a:p>
        </p:txBody>
      </p:sp>
      <p:sp>
        <p:nvSpPr>
          <p:cNvPr id="8" name="Content Placeholder 7"/>
          <p:cNvSpPr>
            <a:spLocks noGrp="1"/>
          </p:cNvSpPr>
          <p:nvPr>
            <p:ph idx="1"/>
          </p:nvPr>
        </p:nvSpPr>
        <p:spPr>
          <a:xfrm>
            <a:off x="608013" y="1076273"/>
            <a:ext cx="3763962" cy="5166089"/>
          </a:xfrm>
        </p:spPr>
        <p:txBody>
          <a:bodyPr>
            <a:normAutofit fontScale="70000" lnSpcReduction="20000"/>
          </a:bodyPr>
          <a:lstStyle/>
          <a:p>
            <a:pPr marL="225425" indent="-225425">
              <a:lnSpc>
                <a:spcPct val="100000"/>
              </a:lnSpc>
              <a:spcBef>
                <a:spcPts val="0"/>
              </a:spcBef>
              <a:spcAft>
                <a:spcPts val="2400"/>
              </a:spcAft>
              <a:buFont typeface="Arial" pitchFamily="34" charset="0"/>
              <a:buChar char="•"/>
            </a:pPr>
            <a:r>
              <a:rPr lang="en-US" b="0" dirty="0" smtClean="0">
                <a:solidFill>
                  <a:schemeClr val="accent1">
                    <a:lumMod val="50000"/>
                  </a:schemeClr>
                </a:solidFill>
                <a:latin typeface="Calibri" pitchFamily="34" charset="0"/>
              </a:rPr>
              <a:t>Visualize Data </a:t>
            </a:r>
          </a:p>
          <a:p>
            <a:pPr marL="225425" indent="-225425">
              <a:lnSpc>
                <a:spcPct val="100000"/>
              </a:lnSpc>
              <a:spcBef>
                <a:spcPts val="0"/>
              </a:spcBef>
              <a:spcAft>
                <a:spcPts val="2400"/>
              </a:spcAft>
              <a:buFont typeface="Arial" pitchFamily="34" charset="0"/>
              <a:buChar char="•"/>
            </a:pPr>
            <a:r>
              <a:rPr lang="en-US" b="0" dirty="0" smtClean="0">
                <a:solidFill>
                  <a:schemeClr val="accent1">
                    <a:lumMod val="50000"/>
                  </a:schemeClr>
                </a:solidFill>
                <a:latin typeface="Calibri" pitchFamily="34" charset="0"/>
              </a:rPr>
              <a:t>Show Relationships among Multiple Factors</a:t>
            </a:r>
          </a:p>
          <a:p>
            <a:pPr marL="225425" indent="-225425">
              <a:lnSpc>
                <a:spcPct val="100000"/>
              </a:lnSpc>
              <a:spcBef>
                <a:spcPts val="0"/>
              </a:spcBef>
              <a:spcAft>
                <a:spcPts val="2400"/>
              </a:spcAft>
              <a:buFont typeface="Arial" pitchFamily="34" charset="0"/>
              <a:buChar char="•"/>
            </a:pPr>
            <a:r>
              <a:rPr lang="en-US" b="0" dirty="0" smtClean="0">
                <a:solidFill>
                  <a:schemeClr val="accent1">
                    <a:lumMod val="50000"/>
                  </a:schemeClr>
                </a:solidFill>
                <a:latin typeface="Calibri" pitchFamily="34" charset="0"/>
              </a:rPr>
              <a:t>Detect and Monitor Change</a:t>
            </a:r>
          </a:p>
          <a:p>
            <a:pPr marL="225425" indent="-225425">
              <a:lnSpc>
                <a:spcPct val="100000"/>
              </a:lnSpc>
              <a:spcBef>
                <a:spcPts val="0"/>
              </a:spcBef>
              <a:spcAft>
                <a:spcPts val="2400"/>
              </a:spcAft>
              <a:buFont typeface="Arial" pitchFamily="34" charset="0"/>
              <a:buChar char="•"/>
            </a:pPr>
            <a:r>
              <a:rPr lang="en-US" b="0" dirty="0" smtClean="0">
                <a:solidFill>
                  <a:schemeClr val="accent1">
                    <a:lumMod val="50000"/>
                  </a:schemeClr>
                </a:solidFill>
                <a:latin typeface="Calibri" pitchFamily="34" charset="0"/>
              </a:rPr>
              <a:t>Make Comparisons among Political Jurisdictions</a:t>
            </a:r>
          </a:p>
          <a:p>
            <a:pPr marL="225425" indent="-225425">
              <a:lnSpc>
                <a:spcPct val="100000"/>
              </a:lnSpc>
              <a:spcBef>
                <a:spcPts val="0"/>
              </a:spcBef>
              <a:spcAft>
                <a:spcPts val="2400"/>
              </a:spcAft>
              <a:buFont typeface="Arial" pitchFamily="34" charset="0"/>
              <a:buChar char="•"/>
            </a:pPr>
            <a:r>
              <a:rPr lang="en-US" b="0" dirty="0" smtClean="0">
                <a:solidFill>
                  <a:schemeClr val="accent1">
                    <a:lumMod val="50000"/>
                  </a:schemeClr>
                </a:solidFill>
                <a:latin typeface="Calibri" pitchFamily="34" charset="0"/>
              </a:rPr>
              <a:t>Examine Local Areas</a:t>
            </a:r>
          </a:p>
          <a:p>
            <a:pPr marL="225425" indent="-225425">
              <a:lnSpc>
                <a:spcPct val="100000"/>
              </a:lnSpc>
              <a:spcBef>
                <a:spcPts val="0"/>
              </a:spcBef>
              <a:spcAft>
                <a:spcPts val="2400"/>
              </a:spcAft>
              <a:buFont typeface="Arial" pitchFamily="34" charset="0"/>
              <a:buChar char="•"/>
            </a:pPr>
            <a:r>
              <a:rPr lang="en-US" b="0" dirty="0" smtClean="0">
                <a:solidFill>
                  <a:schemeClr val="accent1">
                    <a:lumMod val="50000"/>
                  </a:schemeClr>
                </a:solidFill>
                <a:latin typeface="Calibri" pitchFamily="34" charset="0"/>
              </a:rPr>
              <a:t>Visualize Disparities</a:t>
            </a:r>
          </a:p>
          <a:p>
            <a:pPr marL="225425" indent="-225425">
              <a:lnSpc>
                <a:spcPct val="100000"/>
              </a:lnSpc>
              <a:spcBef>
                <a:spcPts val="0"/>
              </a:spcBef>
              <a:spcAft>
                <a:spcPts val="2400"/>
              </a:spcAft>
              <a:buFont typeface="Arial" pitchFamily="34" charset="0"/>
              <a:buChar char="•"/>
            </a:pPr>
            <a:r>
              <a:rPr lang="en-US" b="0" dirty="0" smtClean="0">
                <a:solidFill>
                  <a:schemeClr val="accent1">
                    <a:lumMod val="50000"/>
                  </a:schemeClr>
                </a:solidFill>
                <a:latin typeface="Calibri" pitchFamily="34" charset="0"/>
              </a:rPr>
              <a:t>Show Densities in Data</a:t>
            </a:r>
          </a:p>
        </p:txBody>
      </p:sp>
      <p:sp>
        <p:nvSpPr>
          <p:cNvPr id="13" name="Slide Number Placeholder 3"/>
          <p:cNvSpPr txBox="1">
            <a:spLocks/>
          </p:cNvSpPr>
          <p:nvPr/>
        </p:nvSpPr>
        <p:spPr>
          <a:xfrm>
            <a:off x="89770" y="6455297"/>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AFF3D7CB-F53E-4F9B-B140-8198E78327CD}"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20" name="Picture 19" descr="hillsborough_base.jpg"/>
          <p:cNvPicPr>
            <a:picLocks noChangeAspect="1"/>
          </p:cNvPicPr>
          <p:nvPr/>
        </p:nvPicPr>
        <p:blipFill>
          <a:blip r:embed="rId7" cstate="print">
            <a:clrChange>
              <a:clrFrom>
                <a:srgbClr val="FFFFFF"/>
              </a:clrFrom>
              <a:clrTo>
                <a:srgbClr val="FFFFFF">
                  <a:alpha val="0"/>
                </a:srgbClr>
              </a:clrTo>
            </a:clrChange>
          </a:blip>
          <a:srcRect l="14098" t="11270" r="42787" b="8297"/>
          <a:stretch>
            <a:fillRect/>
          </a:stretch>
        </p:blipFill>
        <p:spPr>
          <a:xfrm>
            <a:off x="4687237" y="1428750"/>
            <a:ext cx="3942413" cy="3852472"/>
          </a:xfrm>
          <a:prstGeom prst="rect">
            <a:avLst/>
          </a:prstGeom>
          <a:solidFill>
            <a:schemeClr val="bg1"/>
          </a:solidFill>
          <a:ln w="12700">
            <a:solidFill>
              <a:schemeClr val="tx1"/>
            </a:solidFill>
          </a:ln>
        </p:spPr>
      </p:pic>
      <p:pic>
        <p:nvPicPr>
          <p:cNvPr id="2052" name="Picture 4"/>
          <p:cNvPicPr>
            <a:picLocks noChangeAspect="1" noChangeArrowheads="1"/>
          </p:cNvPicPr>
          <p:nvPr/>
        </p:nvPicPr>
        <p:blipFill>
          <a:blip r:embed="rId8" cstate="print"/>
          <a:srcRect/>
          <a:stretch>
            <a:fillRect/>
          </a:stretch>
        </p:blipFill>
        <p:spPr bwMode="auto">
          <a:xfrm>
            <a:off x="4570118" y="1314450"/>
            <a:ext cx="4145257" cy="4101001"/>
          </a:xfrm>
          <a:prstGeom prst="rect">
            <a:avLst/>
          </a:prstGeom>
          <a:noFill/>
          <a:ln w="9525">
            <a:noFill/>
            <a:miter lim="800000"/>
            <a:headEnd/>
            <a:tailEnd/>
          </a:ln>
          <a:effectLst/>
        </p:spPr>
      </p:pic>
      <p:pic>
        <p:nvPicPr>
          <p:cNvPr id="24" name="Picture 12" descr="E:\Presentations\Scott\broadtrends.jpg"/>
          <p:cNvPicPr>
            <a:picLocks noChangeAspect="1" noChangeArrowheads="1"/>
          </p:cNvPicPr>
          <p:nvPr/>
        </p:nvPicPr>
        <p:blipFill>
          <a:blip r:embed="rId9" cstate="print"/>
          <a:srcRect l="1042" t="2632" b="877"/>
          <a:stretch>
            <a:fillRect/>
          </a:stretch>
        </p:blipFill>
        <p:spPr bwMode="auto">
          <a:xfrm>
            <a:off x="4484687" y="1076325"/>
            <a:ext cx="4287838" cy="4953000"/>
          </a:xfrm>
          <a:prstGeom prst="rect">
            <a:avLst/>
          </a:prstGeom>
          <a:noFill/>
          <a:ln w="9525">
            <a:noFill/>
            <a:miter lim="800000"/>
            <a:headEnd/>
            <a:tailEnd/>
          </a:ln>
        </p:spPr>
      </p:pic>
      <p:sp>
        <p:nvSpPr>
          <p:cNvPr id="25" name="Oval 17"/>
          <p:cNvSpPr>
            <a:spLocks noChangeArrowheads="1"/>
          </p:cNvSpPr>
          <p:nvPr/>
        </p:nvSpPr>
        <p:spPr bwMode="auto">
          <a:xfrm>
            <a:off x="4656137" y="1466850"/>
            <a:ext cx="3962400" cy="3886200"/>
          </a:xfrm>
          <a:prstGeom prst="ellipse">
            <a:avLst/>
          </a:prstGeom>
          <a:noFill/>
          <a:ln w="38100">
            <a:solidFill>
              <a:schemeClr val="hlink"/>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Left)">
                                      <p:cBhvr>
                                        <p:cTn id="7" dur="500"/>
                                        <p:tgtEl>
                                          <p:spTgt spid="8">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slide(fromLeft)">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hidden"/>
                                      </p:to>
                                    </p:set>
                                  </p:childTnLst>
                                </p:cTn>
                              </p:par>
                              <p:par>
                                <p:cTn id="15" presetID="12" presetClass="entr" presetSubtype="8"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slide(fromLeft)">
                                      <p:cBhvr>
                                        <p:cTn id="17" dur="500"/>
                                        <p:tgtEl>
                                          <p:spTgt spid="8">
                                            <p:txEl>
                                              <p:pRg st="1" end="1"/>
                                            </p:txEl>
                                          </p:spTgt>
                                        </p:tgtEl>
                                      </p:cBhvr>
                                    </p:animEffect>
                                  </p:childTnLst>
                                </p:cTn>
                              </p:par>
                              <p:par>
                                <p:cTn id="18" presetID="12" presetClass="entr" presetSubtype="8"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slide(fromLeft)">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hidden"/>
                                      </p:to>
                                    </p:set>
                                  </p:childTnLst>
                                </p:cTn>
                              </p:par>
                              <p:par>
                                <p:cTn id="25" presetID="12" presetClass="entr" presetSubtype="8"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slide(fromLeft)">
                                      <p:cBhvr>
                                        <p:cTn id="27" dur="500"/>
                                        <p:tgtEl>
                                          <p:spTgt spid="8">
                                            <p:txEl>
                                              <p:pRg st="2" end="2"/>
                                            </p:txEl>
                                          </p:spTgt>
                                        </p:tgtEl>
                                      </p:cBhvr>
                                    </p:animEffect>
                                  </p:childTnLst>
                                </p:cTn>
                              </p:par>
                              <p:par>
                                <p:cTn id="28" presetID="1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lide(from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2" presetClass="entr" presetSubtype="8"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slide(fromLeft)">
                                      <p:cBhvr>
                                        <p:cTn id="37" dur="500"/>
                                        <p:tgtEl>
                                          <p:spTgt spid="8">
                                            <p:txEl>
                                              <p:pRg st="3" end="3"/>
                                            </p:txEl>
                                          </p:spTgt>
                                        </p:tgtEl>
                                      </p:cBhvr>
                                    </p:animEffect>
                                  </p:childTnLst>
                                </p:cTn>
                              </p:par>
                              <p:par>
                                <p:cTn id="38" presetID="12" presetClass="entr" presetSubtype="8"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lide(from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2" presetClass="entr" presetSubtype="8" fill="hold"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slide(fromLeft)">
                                      <p:cBhvr>
                                        <p:cTn id="47" dur="500"/>
                                        <p:tgtEl>
                                          <p:spTgt spid="8">
                                            <p:txEl>
                                              <p:pRg st="4" end="4"/>
                                            </p:txEl>
                                          </p:spTgt>
                                        </p:tgtEl>
                                      </p:cBhvr>
                                    </p:animEffect>
                                  </p:childTnLst>
                                </p:cTn>
                              </p:par>
                              <p:par>
                                <p:cTn id="48" presetID="12" presetClass="entr" presetSubtype="8"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slide(from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2" presetClass="entr" presetSubtype="8" fill="hold" nodeType="with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slide(fromLeft)">
                                      <p:cBhvr>
                                        <p:cTn id="57" dur="500"/>
                                        <p:tgtEl>
                                          <p:spTgt spid="8">
                                            <p:txEl>
                                              <p:pRg st="5" end="5"/>
                                            </p:txEl>
                                          </p:spTgt>
                                        </p:tgtEl>
                                      </p:cBhvr>
                                    </p:animEffect>
                                  </p:childTnLst>
                                </p:cTn>
                              </p:par>
                              <p:par>
                                <p:cTn id="58" presetID="12" presetClass="entr" presetSubtype="8" fill="hold" nodeType="withEffect">
                                  <p:stCondLst>
                                    <p:cond delay="0"/>
                                  </p:stCondLst>
                                  <p:childTnLst>
                                    <p:set>
                                      <p:cBhvr>
                                        <p:cTn id="59" dur="1" fill="hold">
                                          <p:stCondLst>
                                            <p:cond delay="0"/>
                                          </p:stCondLst>
                                        </p:cTn>
                                        <p:tgtEl>
                                          <p:spTgt spid="2052"/>
                                        </p:tgtEl>
                                        <p:attrNameLst>
                                          <p:attrName>style.visibility</p:attrName>
                                        </p:attrNameLst>
                                      </p:cBhvr>
                                      <p:to>
                                        <p:strVal val="visible"/>
                                      </p:to>
                                    </p:set>
                                    <p:animEffect transition="in" filter="slide(fromLeft)">
                                      <p:cBhvr>
                                        <p:cTn id="60" dur="500"/>
                                        <p:tgtEl>
                                          <p:spTgt spid="205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052"/>
                                        </p:tgtEl>
                                        <p:attrNameLst>
                                          <p:attrName>style.visibility</p:attrName>
                                        </p:attrNameLst>
                                      </p:cBhvr>
                                      <p:to>
                                        <p:strVal val="hidden"/>
                                      </p:to>
                                    </p:set>
                                  </p:childTnLst>
                                </p:cTn>
                              </p:par>
                              <p:par>
                                <p:cTn id="65" presetID="12" presetClass="entr" presetSubtype="8" fill="hold" nodeType="with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slide(fromLeft)">
                                      <p:cBhvr>
                                        <p:cTn id="67" dur="500"/>
                                        <p:tgtEl>
                                          <p:spTgt spid="8">
                                            <p:txEl>
                                              <p:pRg st="6" end="6"/>
                                            </p:txEl>
                                          </p:spTgt>
                                        </p:tgtEl>
                                      </p:cBhvr>
                                    </p:animEffect>
                                  </p:childTnLst>
                                </p:cTn>
                              </p:par>
                              <p:par>
                                <p:cTn id="68" presetID="12" presetClass="entr" presetSubtype="8"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slide(fromLeft)">
                                      <p:cBhvr>
                                        <p:cTn id="70" dur="500"/>
                                        <p:tgtEl>
                                          <p:spTgt spid="24"/>
                                        </p:tgtEl>
                                      </p:cBhvr>
                                    </p:animEffect>
                                  </p:childTnLst>
                                </p:cTn>
                              </p:par>
                            </p:childTnLst>
                          </p:cTn>
                        </p:par>
                        <p:par>
                          <p:cTn id="71" fill="hold">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GIS Teaching </a:t>
            </a:r>
            <a:br>
              <a:rPr lang="en-US" dirty="0" smtClean="0"/>
            </a:br>
            <a:r>
              <a:rPr lang="en-US" dirty="0" smtClean="0"/>
              <a:t>(LeGates, 2005</a:t>
            </a:r>
            <a:r>
              <a:rPr lang="en-US" dirty="0"/>
              <a:t>) </a:t>
            </a:r>
          </a:p>
        </p:txBody>
      </p:sp>
      <p:sp>
        <p:nvSpPr>
          <p:cNvPr id="3" name="Content Placeholder 2"/>
          <p:cNvSpPr>
            <a:spLocks noGrp="1"/>
          </p:cNvSpPr>
          <p:nvPr>
            <p:ph idx="1"/>
          </p:nvPr>
        </p:nvSpPr>
        <p:spPr>
          <a:xfrm>
            <a:off x="457200" y="1600200"/>
            <a:ext cx="4724400" cy="4525963"/>
          </a:xfrm>
          <a:solidFill>
            <a:schemeClr val="tx2">
              <a:lumMod val="40000"/>
              <a:lumOff val="60000"/>
            </a:schemeClr>
          </a:solidFill>
        </p:spPr>
        <p:txBody>
          <a:bodyPr>
            <a:normAutofit fontScale="85000" lnSpcReduction="20000"/>
          </a:bodyPr>
          <a:lstStyle/>
          <a:p>
            <a:r>
              <a:rPr lang="en-US" dirty="0" smtClean="0"/>
              <a:t>Operation models</a:t>
            </a:r>
          </a:p>
          <a:p>
            <a:pPr lvl="1"/>
            <a:r>
              <a:rPr lang="en-US" dirty="0" smtClean="0"/>
              <a:t>“Step-by-step” training</a:t>
            </a:r>
          </a:p>
          <a:p>
            <a:endParaRPr lang="en-US" dirty="0" smtClean="0"/>
          </a:p>
          <a:p>
            <a:r>
              <a:rPr lang="en-US" dirty="0" smtClean="0"/>
              <a:t>Concept models </a:t>
            </a:r>
          </a:p>
          <a:p>
            <a:pPr lvl="1"/>
            <a:r>
              <a:rPr lang="en-US" dirty="0" smtClean="0"/>
              <a:t>Teaching GIS </a:t>
            </a:r>
            <a:r>
              <a:rPr lang="en-US" dirty="0"/>
              <a:t>and spatial analysis </a:t>
            </a:r>
            <a:r>
              <a:rPr lang="en-US" dirty="0" smtClean="0"/>
              <a:t>concepts.</a:t>
            </a:r>
          </a:p>
          <a:p>
            <a:endParaRPr lang="en-US" dirty="0" smtClean="0"/>
          </a:p>
          <a:p>
            <a:r>
              <a:rPr lang="en-US" dirty="0" smtClean="0"/>
              <a:t>Teach </a:t>
            </a:r>
            <a:r>
              <a:rPr lang="en-US" dirty="0"/>
              <a:t>with GIS </a:t>
            </a:r>
            <a:r>
              <a:rPr lang="en-US" dirty="0" smtClean="0"/>
              <a:t>model</a:t>
            </a:r>
          </a:p>
          <a:p>
            <a:pPr lvl="1"/>
            <a:r>
              <a:rPr lang="en-US" dirty="0" smtClean="0"/>
              <a:t>Using GIS to teach other subjects</a:t>
            </a:r>
          </a:p>
          <a:p>
            <a:pPr lvl="1"/>
            <a:r>
              <a:rPr lang="en-US" dirty="0" smtClean="0"/>
              <a:t>Issue-Based Model</a:t>
            </a:r>
            <a:endParaRPr lang="en-US" dirty="0"/>
          </a:p>
        </p:txBody>
      </p:sp>
      <p:pic>
        <p:nvPicPr>
          <p:cNvPr id="2051" name="Picture 3" descr="C:\Users\naserarafat\AppData\Local\Microsoft\Windows\Temporary Internet Files\Content.IE5\6GS5G2V6\MC900056116[1].wmf"/>
          <p:cNvPicPr>
            <a:picLocks noChangeAspect="1" noChangeArrowheads="1"/>
          </p:cNvPicPr>
          <p:nvPr/>
        </p:nvPicPr>
        <p:blipFill>
          <a:blip r:embed="rId3" cstate="print"/>
          <a:srcRect/>
          <a:stretch>
            <a:fillRect/>
          </a:stretch>
        </p:blipFill>
        <p:spPr bwMode="auto">
          <a:xfrm>
            <a:off x="5257800" y="2057400"/>
            <a:ext cx="3630167" cy="2895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US" dirty="0" smtClean="0"/>
              <a:t>How Hands-On Teaching is Defined? </a:t>
            </a:r>
            <a:endParaRPr lang="en-US" dirty="0"/>
          </a:p>
        </p:txBody>
      </p:sp>
      <p:sp>
        <p:nvSpPr>
          <p:cNvPr id="3" name="Content Placeholder 2"/>
          <p:cNvSpPr>
            <a:spLocks noGrp="1"/>
          </p:cNvSpPr>
          <p:nvPr>
            <p:ph idx="1"/>
          </p:nvPr>
        </p:nvSpPr>
        <p:spPr>
          <a:xfrm>
            <a:off x="482599" y="1738312"/>
            <a:ext cx="4753908" cy="4525963"/>
          </a:xfrm>
        </p:spPr>
        <p:txBody>
          <a:bodyPr>
            <a:normAutofit fontScale="70000" lnSpcReduction="20000"/>
          </a:bodyPr>
          <a:lstStyle/>
          <a:p>
            <a:pPr>
              <a:buNone/>
            </a:pPr>
            <a:r>
              <a:rPr lang="en-US" sz="3700" dirty="0" smtClean="0"/>
              <a:t>Hands-on </a:t>
            </a:r>
            <a:r>
              <a:rPr lang="en-US" sz="3700" dirty="0"/>
              <a:t>GIS teaching in this paper implies </a:t>
            </a:r>
            <a:r>
              <a:rPr lang="en-US" sz="3700" dirty="0" smtClean="0"/>
              <a:t>:</a:t>
            </a:r>
          </a:p>
          <a:p>
            <a:endParaRPr lang="en-US" dirty="0" smtClean="0"/>
          </a:p>
          <a:p>
            <a:r>
              <a:rPr lang="en-US" dirty="0" smtClean="0"/>
              <a:t>Students use </a:t>
            </a:r>
            <a:r>
              <a:rPr lang="en-US" dirty="0"/>
              <a:t>the GIS software </a:t>
            </a:r>
            <a:r>
              <a:rPr lang="en-US" dirty="0" smtClean="0"/>
              <a:t>in </a:t>
            </a:r>
            <a:r>
              <a:rPr lang="en-US" dirty="0"/>
              <a:t>the </a:t>
            </a:r>
            <a:r>
              <a:rPr lang="en-US" dirty="0" smtClean="0"/>
              <a:t>classroom </a:t>
            </a:r>
          </a:p>
          <a:p>
            <a:endParaRPr lang="en-US" dirty="0" smtClean="0"/>
          </a:p>
          <a:p>
            <a:r>
              <a:rPr lang="en-US" dirty="0" smtClean="0"/>
              <a:t>Use GIS to solve real world issues </a:t>
            </a:r>
          </a:p>
          <a:p>
            <a:endParaRPr lang="en-US" dirty="0" smtClean="0"/>
          </a:p>
          <a:p>
            <a:r>
              <a:rPr lang="en-US" dirty="0" smtClean="0"/>
              <a:t>Students solve their research problems in class.</a:t>
            </a:r>
          </a:p>
          <a:p>
            <a:endParaRPr lang="en-US" dirty="0" smtClean="0"/>
          </a:p>
          <a:p>
            <a:r>
              <a:rPr lang="en-US" dirty="0" smtClean="0"/>
              <a:t>Instructor uses video conferencing and other communication software to stay connected outside of class.  </a:t>
            </a:r>
            <a:endParaRPr lang="en-US" dirty="0"/>
          </a:p>
        </p:txBody>
      </p:sp>
      <p:pic>
        <p:nvPicPr>
          <p:cNvPr id="3075" name="Picture 3" descr="C:\Program Files (x86)\Microsoft Office\MEDIA\CAGCAT10\j0195384.wmf"/>
          <p:cNvPicPr>
            <a:picLocks noChangeAspect="1" noChangeArrowheads="1"/>
          </p:cNvPicPr>
          <p:nvPr/>
        </p:nvPicPr>
        <p:blipFill>
          <a:blip r:embed="rId3" cstate="print"/>
          <a:srcRect/>
          <a:stretch>
            <a:fillRect/>
          </a:stretch>
        </p:blipFill>
        <p:spPr bwMode="auto">
          <a:xfrm>
            <a:off x="5943600" y="3971925"/>
            <a:ext cx="2286000" cy="2357437"/>
          </a:xfrm>
          <a:prstGeom prst="rect">
            <a:avLst/>
          </a:prstGeom>
          <a:noFill/>
        </p:spPr>
      </p:pic>
      <p:pic>
        <p:nvPicPr>
          <p:cNvPr id="3078" name="Picture 6" descr="C:\Users\naserarafat\AppData\Local\Microsoft\Windows\Temporary Internet Files\Content.IE5\6FSOMSLK\MC900365856[1].wmf"/>
          <p:cNvPicPr>
            <a:picLocks noChangeAspect="1" noChangeArrowheads="1"/>
          </p:cNvPicPr>
          <p:nvPr/>
        </p:nvPicPr>
        <p:blipFill>
          <a:blip r:embed="rId4" cstate="print"/>
          <a:srcRect/>
          <a:stretch>
            <a:fillRect/>
          </a:stretch>
        </p:blipFill>
        <p:spPr bwMode="auto">
          <a:xfrm>
            <a:off x="5943600" y="1586762"/>
            <a:ext cx="2209800" cy="214368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Needed Resources for successful Hands-ON GIS Teaching</a:t>
            </a:r>
            <a:endParaRPr lang="en-US" dirty="0"/>
          </a:p>
        </p:txBody>
      </p:sp>
      <p:sp>
        <p:nvSpPr>
          <p:cNvPr id="3" name="Content Placeholder 2"/>
          <p:cNvSpPr>
            <a:spLocks noGrp="1"/>
          </p:cNvSpPr>
          <p:nvPr>
            <p:ph idx="1"/>
          </p:nvPr>
        </p:nvSpPr>
        <p:spPr>
          <a:xfrm>
            <a:off x="3581400" y="1798637"/>
            <a:ext cx="5105400" cy="4525963"/>
          </a:xfrm>
          <a:solidFill>
            <a:schemeClr val="tx2">
              <a:lumMod val="40000"/>
              <a:lumOff val="60000"/>
            </a:schemeClr>
          </a:solidFill>
        </p:spPr>
        <p:txBody>
          <a:bodyPr>
            <a:normAutofit fontScale="92500" lnSpcReduction="20000"/>
          </a:bodyPr>
          <a:lstStyle/>
          <a:p>
            <a:pPr lvl="0"/>
            <a:r>
              <a:rPr lang="en-US" dirty="0" smtClean="0"/>
              <a:t>Software/Hardware </a:t>
            </a:r>
            <a:endParaRPr lang="en-US" dirty="0"/>
          </a:p>
          <a:p>
            <a:pPr lvl="0"/>
            <a:r>
              <a:rPr lang="en-US" dirty="0" smtClean="0"/>
              <a:t>Other resources:</a:t>
            </a:r>
          </a:p>
          <a:p>
            <a:pPr lvl="1"/>
            <a:r>
              <a:rPr lang="en-US" dirty="0" smtClean="0"/>
              <a:t>Research (Projects and Data)</a:t>
            </a:r>
          </a:p>
          <a:p>
            <a:pPr lvl="1"/>
            <a:r>
              <a:rPr lang="en-US" dirty="0" smtClean="0"/>
              <a:t>Connection to “real world” planning projects     </a:t>
            </a:r>
          </a:p>
          <a:p>
            <a:pPr lvl="1"/>
            <a:r>
              <a:rPr lang="en-US" dirty="0" smtClean="0"/>
              <a:t>Time (Teaching</a:t>
            </a:r>
            <a:r>
              <a:rPr lang="en-US" dirty="0"/>
              <a:t>/ research </a:t>
            </a:r>
            <a:r>
              <a:rPr lang="en-US" dirty="0" smtClean="0"/>
              <a:t>commitment)</a:t>
            </a:r>
          </a:p>
          <a:p>
            <a:pPr lvl="1"/>
            <a:r>
              <a:rPr lang="en-US" dirty="0" smtClean="0"/>
              <a:t>Academic support (Library books and research journals) </a:t>
            </a:r>
          </a:p>
          <a:p>
            <a:pPr lvl="1"/>
            <a:r>
              <a:rPr lang="en-US" dirty="0" smtClean="0"/>
              <a:t>Research centers affiliated with the department </a:t>
            </a:r>
          </a:p>
          <a:p>
            <a:pPr lvl="0"/>
            <a:endParaRPr lang="en-US" dirty="0"/>
          </a:p>
        </p:txBody>
      </p:sp>
      <p:pic>
        <p:nvPicPr>
          <p:cNvPr id="4098" name="Picture 2" descr="C:\Program Files (x86)\Microsoft Office\MEDIA\CAGCAT10\j0222015.wmf"/>
          <p:cNvPicPr>
            <a:picLocks noChangeAspect="1" noChangeArrowheads="1"/>
          </p:cNvPicPr>
          <p:nvPr/>
        </p:nvPicPr>
        <p:blipFill>
          <a:blip r:embed="rId2" cstate="print"/>
          <a:srcRect/>
          <a:stretch>
            <a:fillRect/>
          </a:stretch>
        </p:blipFill>
        <p:spPr bwMode="auto">
          <a:xfrm>
            <a:off x="1219200" y="1371600"/>
            <a:ext cx="1779587" cy="1787525"/>
          </a:xfrm>
          <a:prstGeom prst="rect">
            <a:avLst/>
          </a:prstGeom>
          <a:noFill/>
        </p:spPr>
      </p:pic>
      <p:pic>
        <p:nvPicPr>
          <p:cNvPr id="4099" name="Picture 3" descr="C:\Users\naserarafat\AppData\Local\Microsoft\Windows\Temporary Internet Files\Content.IE5\6FSOMSLK\MC900070882[1].wmf"/>
          <p:cNvPicPr>
            <a:picLocks noChangeAspect="1" noChangeArrowheads="1"/>
          </p:cNvPicPr>
          <p:nvPr/>
        </p:nvPicPr>
        <p:blipFill>
          <a:blip r:embed="rId3" cstate="print"/>
          <a:srcRect/>
          <a:stretch>
            <a:fillRect/>
          </a:stretch>
        </p:blipFill>
        <p:spPr bwMode="auto">
          <a:xfrm>
            <a:off x="1828800" y="2667000"/>
            <a:ext cx="1544638" cy="1862610"/>
          </a:xfrm>
          <a:prstGeom prst="rect">
            <a:avLst/>
          </a:prstGeom>
          <a:noFill/>
        </p:spPr>
      </p:pic>
      <p:pic>
        <p:nvPicPr>
          <p:cNvPr id="4100" name="Picture 4" descr="C:\Users\naserarafat\AppData\Local\Microsoft\Windows\Temporary Internet Files\Content.IE5\671T7EVX\MC900149723[1].wmf"/>
          <p:cNvPicPr>
            <a:picLocks noChangeAspect="1" noChangeArrowheads="1"/>
          </p:cNvPicPr>
          <p:nvPr/>
        </p:nvPicPr>
        <p:blipFill>
          <a:blip r:embed="rId4" cstate="print"/>
          <a:srcRect/>
          <a:stretch>
            <a:fillRect/>
          </a:stretch>
        </p:blipFill>
        <p:spPr bwMode="auto">
          <a:xfrm>
            <a:off x="0" y="4267200"/>
            <a:ext cx="2632075" cy="2379662"/>
          </a:xfrm>
          <a:prstGeom prst="rect">
            <a:avLst/>
          </a:prstGeom>
          <a:noFill/>
        </p:spPr>
      </p:pic>
      <p:pic>
        <p:nvPicPr>
          <p:cNvPr id="4101" name="Picture 5" descr="C:\Users\naserarafat\AppData\Local\Microsoft\Windows\Temporary Internet Files\Content.IE5\6FSOMSLK\MC900439450[1].jpg"/>
          <p:cNvPicPr>
            <a:picLocks noChangeAspect="1" noChangeArrowheads="1"/>
          </p:cNvPicPr>
          <p:nvPr/>
        </p:nvPicPr>
        <p:blipFill>
          <a:blip r:embed="rId5" cstate="print"/>
          <a:srcRect/>
          <a:stretch>
            <a:fillRect/>
          </a:stretch>
        </p:blipFill>
        <p:spPr bwMode="auto">
          <a:xfrm>
            <a:off x="0" y="2743200"/>
            <a:ext cx="1828800" cy="17680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GIS and Decision Making</a:t>
            </a:r>
            <a:endParaRPr lang="en-US" dirty="0"/>
          </a:p>
        </p:txBody>
      </p:sp>
      <p:sp>
        <p:nvSpPr>
          <p:cNvPr id="3" name="Content Placeholder 2"/>
          <p:cNvSpPr>
            <a:spLocks noGrp="1"/>
          </p:cNvSpPr>
          <p:nvPr>
            <p:ph idx="1"/>
          </p:nvPr>
        </p:nvSpPr>
        <p:spPr>
          <a:xfrm>
            <a:off x="457200" y="1600200"/>
            <a:ext cx="4724400" cy="4525963"/>
          </a:xfrm>
        </p:spPr>
        <p:txBody>
          <a:bodyPr>
            <a:normAutofit fontScale="92500" lnSpcReduction="20000"/>
          </a:bodyPr>
          <a:lstStyle/>
          <a:p>
            <a:r>
              <a:rPr lang="en-US" dirty="0" smtClean="0"/>
              <a:t>GIS and spatial analysis are used to facilitate the decision making process for urban planners.</a:t>
            </a:r>
          </a:p>
          <a:p>
            <a:endParaRPr lang="en-US" dirty="0"/>
          </a:p>
          <a:p>
            <a:r>
              <a:rPr lang="en-US" dirty="0" smtClean="0"/>
              <a:t>Automated GIS models </a:t>
            </a:r>
          </a:p>
          <a:p>
            <a:pPr lvl="1"/>
            <a:r>
              <a:rPr lang="en-US" dirty="0" smtClean="0"/>
              <a:t>Alternatives Analysis/Scenario planning  </a:t>
            </a:r>
          </a:p>
          <a:p>
            <a:pPr lvl="1"/>
            <a:r>
              <a:rPr lang="en-US" dirty="0" smtClean="0"/>
              <a:t>Facilitates decision making and community participation</a:t>
            </a:r>
            <a:endParaRPr lang="en-US" dirty="0"/>
          </a:p>
        </p:txBody>
      </p:sp>
      <p:pic>
        <p:nvPicPr>
          <p:cNvPr id="5122" name="Picture 2" descr="C:\Users\naserarafat\AppData\Local\Microsoft\Windows\Temporary Internet Files\Content.IE5\U25OUEW8\MC900237499[1].wmf"/>
          <p:cNvPicPr>
            <a:picLocks noChangeAspect="1" noChangeArrowheads="1"/>
          </p:cNvPicPr>
          <p:nvPr/>
        </p:nvPicPr>
        <p:blipFill>
          <a:blip r:embed="rId3" cstate="print"/>
          <a:srcRect/>
          <a:stretch>
            <a:fillRect/>
          </a:stretch>
        </p:blipFill>
        <p:spPr bwMode="auto">
          <a:xfrm>
            <a:off x="5105400" y="2362200"/>
            <a:ext cx="3805032" cy="2895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05200" y="2667000"/>
            <a:ext cx="22098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Hands – On GIS Teaching</a:t>
            </a:r>
          </a:p>
          <a:p>
            <a:pPr algn="ctr"/>
            <a:r>
              <a:rPr lang="en-US" dirty="0" smtClean="0"/>
              <a:t>Resource Comparison</a:t>
            </a:r>
            <a:endParaRPr lang="en-US" dirty="0"/>
          </a:p>
        </p:txBody>
      </p:sp>
      <p:sp>
        <p:nvSpPr>
          <p:cNvPr id="3" name="Rectangle 2"/>
          <p:cNvSpPr/>
          <p:nvPr/>
        </p:nvSpPr>
        <p:spPr>
          <a:xfrm>
            <a:off x="3657600" y="4876800"/>
            <a:ext cx="213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Urban and Regional Planning Program</a:t>
            </a:r>
          </a:p>
          <a:p>
            <a:pPr algn="ctr"/>
            <a:r>
              <a:rPr lang="en-US" dirty="0" smtClean="0"/>
              <a:t>University of Florida</a:t>
            </a:r>
            <a:endParaRPr lang="en-US" dirty="0"/>
          </a:p>
        </p:txBody>
      </p:sp>
      <p:sp>
        <p:nvSpPr>
          <p:cNvPr id="4" name="Rectangle 3"/>
          <p:cNvSpPr/>
          <p:nvPr/>
        </p:nvSpPr>
        <p:spPr>
          <a:xfrm>
            <a:off x="5867400" y="1143000"/>
            <a:ext cx="213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Urban and Regional Planning Program</a:t>
            </a:r>
          </a:p>
          <a:p>
            <a:pPr algn="ctr"/>
            <a:r>
              <a:rPr lang="en-US" dirty="0" smtClean="0"/>
              <a:t>An-</a:t>
            </a:r>
            <a:r>
              <a:rPr lang="en-US" dirty="0" err="1" smtClean="0"/>
              <a:t>Najah</a:t>
            </a:r>
            <a:r>
              <a:rPr lang="en-US" dirty="0" smtClean="0"/>
              <a:t> National University</a:t>
            </a:r>
            <a:endParaRPr lang="en-US" dirty="0"/>
          </a:p>
        </p:txBody>
      </p:sp>
      <p:sp>
        <p:nvSpPr>
          <p:cNvPr id="5" name="Rectangle 4"/>
          <p:cNvSpPr/>
          <p:nvPr/>
        </p:nvSpPr>
        <p:spPr>
          <a:xfrm>
            <a:off x="1219200" y="1066800"/>
            <a:ext cx="213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Urban and Regional Development Program</a:t>
            </a:r>
          </a:p>
          <a:p>
            <a:pPr algn="ctr"/>
            <a:r>
              <a:rPr lang="en-US" dirty="0" smtClean="0"/>
              <a:t>Birzeit University</a:t>
            </a:r>
            <a:endParaRPr lang="en-US" dirty="0"/>
          </a:p>
        </p:txBody>
      </p:sp>
      <p:cxnSp>
        <p:nvCxnSpPr>
          <p:cNvPr id="7" name="Straight Arrow Connector 6"/>
          <p:cNvCxnSpPr>
            <a:stCxn id="2" idx="7"/>
          </p:cNvCxnSpPr>
          <p:nvPr/>
        </p:nvCxnSpPr>
        <p:spPr>
          <a:xfrm rot="5400000" flipH="1" flipV="1">
            <a:off x="5495483" y="2562906"/>
            <a:ext cx="267815" cy="47601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1"/>
          </p:cNvCxnSpPr>
          <p:nvPr/>
        </p:nvCxnSpPr>
        <p:spPr>
          <a:xfrm rot="16200000" flipV="1">
            <a:off x="3418801" y="2524803"/>
            <a:ext cx="344020" cy="47601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4"/>
            <a:endCxn id="3" idx="0"/>
          </p:cNvCxnSpPr>
          <p:nvPr/>
        </p:nvCxnSpPr>
        <p:spPr>
          <a:xfrm rot="16200000" flipH="1">
            <a:off x="4476750" y="4629150"/>
            <a:ext cx="381000" cy="114300"/>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228600"/>
            <a:ext cx="7848600" cy="523220"/>
          </a:xfrm>
          <a:prstGeom prst="rect">
            <a:avLst/>
          </a:prstGeom>
          <a:noFill/>
        </p:spPr>
        <p:txBody>
          <a:bodyPr wrap="square" rtlCol="0">
            <a:spAutoFit/>
          </a:bodyPr>
          <a:lstStyle/>
          <a:p>
            <a:pPr algn="ctr"/>
            <a:r>
              <a:rPr lang="en-US" sz="2800" dirty="0" smtClean="0"/>
              <a:t>Hands-On GIS Resource Comparison</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1005</Words>
  <Application>Microsoft Office PowerPoint</Application>
  <PresentationFormat>On-screen Show (4:3)</PresentationFormat>
  <Paragraphs>206</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Teaching Decision Making:  Providing Hands-on Geographic Information System (GIS) Education to Support Urban Planning Research.</vt:lpstr>
      <vt:lpstr>What is GIS?</vt:lpstr>
      <vt:lpstr>GIS Data Types</vt:lpstr>
      <vt:lpstr>What Can GIS Do?</vt:lpstr>
      <vt:lpstr>Methods of GIS Teaching  (LeGates, 2005) </vt:lpstr>
      <vt:lpstr>How Hands-On Teaching is Defined? </vt:lpstr>
      <vt:lpstr>Needed Resources for successful Hands-ON GIS Teaching</vt:lpstr>
      <vt:lpstr>GIS and Decision Making</vt:lpstr>
      <vt:lpstr>Slide 9</vt:lpstr>
      <vt:lpstr>Why Was the University of Florida Chosen?</vt:lpstr>
      <vt:lpstr>Pilot Study</vt:lpstr>
      <vt:lpstr>RESULTS</vt:lpstr>
      <vt:lpstr>Course Comparison</vt:lpstr>
      <vt:lpstr>Research Centers</vt:lpstr>
      <vt:lpstr>Comparison of Resources</vt:lpstr>
      <vt:lpstr>GIS in US Planning Programs</vt:lpstr>
      <vt:lpstr>Discussion</vt:lpstr>
      <vt:lpstr>Discussion</vt:lpstr>
      <vt:lpstr>Limitations of the Study</vt:lpstr>
    </vt:vector>
  </TitlesOfParts>
  <Company>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naserarafat</dc:creator>
  <cp:lastModifiedBy> </cp:lastModifiedBy>
  <cp:revision>81</cp:revision>
  <dcterms:created xsi:type="dcterms:W3CDTF">2010-07-10T23:17:19Z</dcterms:created>
  <dcterms:modified xsi:type="dcterms:W3CDTF">2010-07-30T12:47:05Z</dcterms:modified>
</cp:coreProperties>
</file>